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65" r:id="rId3"/>
    <p:sldId id="283" r:id="rId4"/>
    <p:sldId id="282" r:id="rId5"/>
    <p:sldId id="281" r:id="rId6"/>
    <p:sldId id="289" r:id="rId7"/>
    <p:sldId id="291" r:id="rId8"/>
    <p:sldId id="292" r:id="rId9"/>
    <p:sldId id="295" r:id="rId10"/>
    <p:sldId id="297" r:id="rId11"/>
    <p:sldId id="30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5" autoAdjust="0"/>
    <p:restoredTop sz="86177" autoAdjust="0"/>
  </p:normalViewPr>
  <p:slideViewPr>
    <p:cSldViewPr>
      <p:cViewPr varScale="1">
        <p:scale>
          <a:sx n="52" d="100"/>
          <a:sy n="52" d="100"/>
        </p:scale>
        <p:origin x="1814" y="3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1CA65-7B9F-45CB-B393-81E6476E6B0F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A7B63-CBC4-428F-9B66-031B3A598BF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1862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0456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071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071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0108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endParaRPr lang="en-GB" b="0" dirty="0"/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602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234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071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01084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0108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0716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7B63-CBC4-428F-9B66-031B3A598BF7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071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85C84-43FA-4222-AB11-A078A0A6A54E}" type="datetimeFigureOut">
              <a:rPr lang="en-GB" smtClean="0"/>
              <a:pPr/>
              <a:t>25/03/2022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BD6FF-C062-4569-A117-F36CD0ADDA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committees.parliament.uk/inquiries/" TargetMode="External"/><Relationship Id="rId3" Type="http://schemas.openxmlformats.org/officeDocument/2006/relationships/hyperlink" Target="https://www.parliament.uk/mps-lords-and-offices/standards-and-financial-interests/parliamentary-commissioner-for-standards/registers-of-interests/register-of-all-party-party-parliamentary-groups/" TargetMode="External"/><Relationship Id="rId7" Type="http://schemas.openxmlformats.org/officeDocument/2006/relationships/hyperlink" Target="https://www.northernireland.gov.uk/consultation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onsultations.gov.wales/" TargetMode="External"/><Relationship Id="rId11" Type="http://schemas.openxmlformats.org/officeDocument/2006/relationships/hyperlink" Target="https://publicappointments.cabinetoffice.gov.uk/search-appointments/" TargetMode="External"/><Relationship Id="rId5" Type="http://schemas.openxmlformats.org/officeDocument/2006/relationships/hyperlink" Target="https://consult.scotland.gov.uk/" TargetMode="External"/><Relationship Id="rId10" Type="http://schemas.openxmlformats.org/officeDocument/2006/relationships/hyperlink" Target="https://www.equalityhumanrights.com/en/newsletter-sign" TargetMode="External"/><Relationship Id="rId4" Type="http://schemas.openxmlformats.org/officeDocument/2006/relationships/hyperlink" Target="https://www.gov.uk/government/publications?publication_filter_option=consultations" TargetMode="External"/><Relationship Id="rId9" Type="http://schemas.openxmlformats.org/officeDocument/2006/relationships/hyperlink" Target="https://www.gov.uk/government/organisations/government-equalities-offic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liament.uk/about/mps-and-lords/members/ap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qui-law.uk/appg-menboy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sz="2800" b="1" dirty="0">
                <a:latin typeface="Arial" pitchFamily="34" charset="0"/>
                <a:cs typeface="Arial" pitchFamily="34" charset="0"/>
              </a:rPr>
              <a:t>APPG: Issue Affecting Men and Boys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i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Mark Brooks </a:t>
            </a:r>
            <a:r>
              <a:rPr lang="en-GB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OBE</a:t>
            </a:r>
          </a:p>
          <a:p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Policy Advisor</a:t>
            </a:r>
          </a:p>
          <a:p>
            <a:endParaRPr lang="en-GB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r>
              <a:rPr lang="en-GB" sz="1100" dirty="0">
                <a:solidFill>
                  <a:schemeClr val="tx1"/>
                </a:solidFill>
              </a:rPr>
              <a:t>This is not an official publication of the House of Commons or the House of Lords. It has not been approved by either House or its committees. All-Party Parliamentary Groups are informal groups of Members of both Houses with a common interest in particular issues. The views expressed in this report are those of the group</a:t>
            </a: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2776"/>
            <a:ext cx="5654675" cy="14859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b="1" dirty="0"/>
              <a:t>Inquiry 2: Men’s Health Strategy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/>
          </a:bodyPr>
          <a:lstStyle/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Meeting with Secretary of State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House of Commons Debate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Articles  in The Times, Politics Home, Health Service Journal  </a:t>
            </a:r>
          </a:p>
        </p:txBody>
      </p:sp>
      <p:sp>
        <p:nvSpPr>
          <p:cNvPr id="3" name="Rectangle 2"/>
          <p:cNvSpPr/>
          <p:nvPr/>
        </p:nvSpPr>
        <p:spPr>
          <a:xfrm>
            <a:off x="899592" y="1305342"/>
            <a:ext cx="741682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r>
              <a:rPr lang="en-GB" sz="2800" b="1" u="sng" dirty="0"/>
              <a:t>Impact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984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b="1" dirty="0"/>
              <a:t>Get Involved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Opportunities to make your voice heard</a:t>
            </a: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GB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APPG: </a:t>
            </a:r>
            <a:r>
              <a:rPr lang="en-GB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Full list </a:t>
            </a:r>
            <a:endParaRPr lang="en-GB" sz="1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1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GB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Government Consultations: </a:t>
            </a:r>
            <a:r>
              <a:rPr lang="en-GB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UK Government </a:t>
            </a:r>
            <a:r>
              <a:rPr lang="en-GB" sz="1900" u="sng" dirty="0">
                <a:latin typeface="Arial" pitchFamily="34" charset="0"/>
                <a:cs typeface="Arial" pitchFamily="34" charset="0"/>
                <a:hlinkClick r:id="rId4"/>
              </a:rPr>
              <a:t>consultations</a:t>
            </a:r>
            <a:r>
              <a:rPr lang="en-GB" sz="19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l"/>
            <a:r>
              <a:rPr lang="en-GB" sz="1900" dirty="0">
                <a:latin typeface="Arial" pitchFamily="34" charset="0"/>
                <a:cs typeface="Arial" pitchFamily="34" charset="0"/>
              </a:rPr>
              <a:t>     </a:t>
            </a:r>
            <a:r>
              <a:rPr lang="en-GB" sz="1900" u="sng" dirty="0">
                <a:latin typeface="Arial" pitchFamily="34" charset="0"/>
                <a:cs typeface="Arial" pitchFamily="34" charset="0"/>
                <a:hlinkClick r:id="rId5"/>
              </a:rPr>
              <a:t>Scotland</a:t>
            </a:r>
            <a:r>
              <a:rPr lang="en-GB" sz="1900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1900" u="sng" dirty="0">
                <a:latin typeface="Arial" pitchFamily="34" charset="0"/>
                <a:cs typeface="Arial" pitchFamily="34" charset="0"/>
                <a:hlinkClick r:id="rId6"/>
              </a:rPr>
              <a:t>Wales</a:t>
            </a:r>
            <a:r>
              <a:rPr lang="en-GB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en-GB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900" u="sng" dirty="0">
                <a:latin typeface="Arial" pitchFamily="34" charset="0"/>
                <a:cs typeface="Arial" pitchFamily="34" charset="0"/>
                <a:hlinkClick r:id="rId7"/>
              </a:rPr>
              <a:t>Northern Ireland</a:t>
            </a:r>
            <a:r>
              <a:rPr lang="en-GB" sz="1900" dirty="0">
                <a:latin typeface="Arial" pitchFamily="34" charset="0"/>
                <a:cs typeface="Arial" pitchFamily="34" charset="0"/>
              </a:rPr>
              <a:t>. </a:t>
            </a:r>
            <a:r>
              <a:rPr lang="en-GB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Plus regional government.</a:t>
            </a:r>
          </a:p>
          <a:p>
            <a:pPr algn="l"/>
            <a:r>
              <a:rPr lang="en-GB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GB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 Committees</a:t>
            </a:r>
            <a:r>
              <a:rPr lang="en-GB" sz="19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GB" sz="1900" dirty="0">
                <a:latin typeface="Arial" pitchFamily="34" charset="0"/>
                <a:cs typeface="Arial" pitchFamily="34" charset="0"/>
                <a:hlinkClick r:id="rId8"/>
              </a:rPr>
              <a:t>https://committees.parliament.uk/inquiries/</a:t>
            </a:r>
            <a:endParaRPr lang="en-GB" sz="19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19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GB" sz="19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Government </a:t>
            </a:r>
            <a:r>
              <a:rPr lang="en-GB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Stakeholder Bulletins: </a:t>
            </a:r>
            <a:r>
              <a:rPr lang="en-GB" sz="1900" u="sng" dirty="0">
                <a:latin typeface="Arial" pitchFamily="34" charset="0"/>
                <a:cs typeface="Arial" pitchFamily="34" charset="0"/>
                <a:hlinkClick r:id="rId9"/>
              </a:rPr>
              <a:t>Government Equalities Office</a:t>
            </a:r>
            <a:r>
              <a:rPr lang="en-GB" sz="19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GB" sz="1900" u="sng" dirty="0">
                <a:latin typeface="Arial" pitchFamily="34" charset="0"/>
                <a:cs typeface="Arial" pitchFamily="34" charset="0"/>
                <a:hlinkClick r:id="rId10"/>
              </a:rPr>
              <a:t>Equalities and Human Rights Commission</a:t>
            </a:r>
            <a:endParaRPr lang="en-GB" sz="1900" dirty="0">
              <a:latin typeface="Arial" pitchFamily="34" charset="0"/>
              <a:cs typeface="Arial" pitchFamily="34" charset="0"/>
            </a:endParaRPr>
          </a:p>
          <a:p>
            <a:pPr marL="342900" lvl="0" indent="-342900" algn="l">
              <a:buFont typeface="Arial" pitchFamily="34" charset="0"/>
              <a:buChar char="•"/>
            </a:pPr>
            <a:endParaRPr lang="en-GB" sz="1900" b="1" u="sng" dirty="0">
              <a:latin typeface="Arial" pitchFamily="34" charset="0"/>
              <a:cs typeface="Arial" pitchFamily="34" charset="0"/>
            </a:endParaRPr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GB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Offer expertise to Civil Servants</a:t>
            </a:r>
            <a:r>
              <a:rPr lang="en-GB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Research, academics, visits to operations offices, research with clients</a:t>
            </a:r>
          </a:p>
          <a:p>
            <a:pPr algn="l"/>
            <a:r>
              <a:rPr lang="en-GB" sz="19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GB" sz="1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Public appointments: </a:t>
            </a:r>
            <a:r>
              <a:rPr lang="en-GB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Current vacancies can be found </a:t>
            </a:r>
            <a:r>
              <a:rPr lang="en-GB" sz="1900" u="sng" dirty="0">
                <a:latin typeface="Arial" pitchFamily="34" charset="0"/>
                <a:cs typeface="Arial" pitchFamily="34" charset="0"/>
                <a:hlinkClick r:id="rId11"/>
              </a:rPr>
              <a:t>here</a:t>
            </a:r>
            <a:r>
              <a:rPr lang="en-GB" sz="19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Font typeface="Arial" pitchFamily="34" charset="0"/>
              <a:buChar char="•"/>
            </a:pPr>
            <a:endParaRPr lang="en-GB" sz="2400" dirty="0"/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9592" y="1305342"/>
            <a:ext cx="74168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920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b="1" dirty="0">
                <a:latin typeface="Arial" pitchFamily="34" charset="0"/>
                <a:cs typeface="Arial" pitchFamily="34" charset="0"/>
              </a:rPr>
              <a:t>APPGs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 lnSpcReduction="10000"/>
          </a:bodyPr>
          <a:lstStyle/>
          <a:p>
            <a:pPr algn="l"/>
            <a:r>
              <a:rPr lang="en-GB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All Party Parliamentary Groups (APPGs) are informal cross-party groups that have no official status within Parliament. </a:t>
            </a:r>
          </a:p>
          <a:p>
            <a:pPr algn="l"/>
            <a:endParaRPr lang="en-GB" sz="19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They are run by and for Members of the Commons and Lords, though many choose to involve individuals and organisations from outside Parliament in their administration and activities.</a:t>
            </a:r>
          </a:p>
          <a:p>
            <a:pPr algn="l"/>
            <a:endParaRPr lang="en-GB" sz="19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 must include at least one member of the Conservatives and one from Labour</a:t>
            </a:r>
          </a:p>
          <a:p>
            <a:pPr algn="l"/>
            <a:endParaRPr lang="en-GB" sz="19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There are about 105 country groups and  600+ subject groups</a:t>
            </a:r>
          </a:p>
          <a:p>
            <a:pPr algn="l"/>
            <a:endParaRPr lang="en-GB" sz="19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Many meeting infrequently, others host speakers/experts other produce policies/reports – some do all three</a:t>
            </a:r>
          </a:p>
          <a:p>
            <a:pPr algn="l"/>
            <a:endParaRPr lang="en-GB" sz="19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View: </a:t>
            </a:r>
            <a:r>
              <a:rPr lang="en-GB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https://www.parliament.uk/about/mps-and-lords/members/apg/</a:t>
            </a:r>
            <a:endParaRPr lang="en-GB" sz="19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19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sz="3200" b="1" dirty="0">
                <a:latin typeface="Arial" pitchFamily="34" charset="0"/>
                <a:cs typeface="Arial" pitchFamily="34" charset="0"/>
              </a:rPr>
              <a:t>APPG: Issue Affecting Men and Boys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/>
          </a:bodyPr>
          <a:lstStyle/>
          <a:p>
            <a:pPr indent="-360000" algn="l">
              <a:buFont typeface="Arial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Registered: March 2022</a:t>
            </a:r>
          </a:p>
          <a:p>
            <a:pPr indent="-360000" algn="l">
              <a:buFont typeface="Arial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Secretariat: Equi-Law (Mike Bell)</a:t>
            </a:r>
          </a:p>
          <a:p>
            <a:pPr indent="-360000" algn="l">
              <a:buFont typeface="Arial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Policy Advisor: Mark Brooks</a:t>
            </a:r>
          </a:p>
          <a:p>
            <a:pPr indent="-360000" algn="l">
              <a:buFont typeface="Arial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Website: </a:t>
            </a: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https://equi-law.uk/appg-menboys/</a:t>
            </a:r>
            <a:endParaRPr lang="en-GB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-360000" algn="l">
              <a:buFont typeface="Arial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Twitter: @APPGMenandBoys</a:t>
            </a:r>
          </a:p>
          <a:p>
            <a:pPr indent="-360000" algn="l">
              <a:buFont typeface="Arial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Remit: </a:t>
            </a:r>
          </a:p>
          <a:p>
            <a:pPr indent="-360000" algn="l">
              <a:buFont typeface="Arial" pitchFamily="34" charset="0"/>
              <a:buChar char="•"/>
            </a:pPr>
            <a:endParaRPr lang="en-GB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“To raise awareness of disadvantages and poor outcomes faced by men and boys in education, mental and physical health and law; to influence attitudes, role models, policy and legislation that will lead to positive differences to their well-being and lives.”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/>
              <a:t>Members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/>
          </a:bodyPr>
          <a:lstStyle/>
          <a:p>
            <a:pPr algn="l"/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Chair:  Nick Fletcher MP</a:t>
            </a: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Vice-chairs: Lord Fred Ponsonby; Baroness Margaret Eaton; Ben Bradley MP;  Mark Jenkinson MP. </a:t>
            </a: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077072"/>
            <a:ext cx="6624736" cy="208823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b="1" dirty="0"/>
              <a:t>Inquiry 1: A Boy Today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GB" sz="7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Between April and July 2021, seven experts gave a snapshot of the disadvantages and challenges that so many boys face and their individual ideas they have to solve them.</a:t>
            </a: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GB" sz="1100" dirty="0"/>
              <a:t>T</a:t>
            </a:r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  <a:p>
            <a:pPr lvl="0" algn="l"/>
            <a:r>
              <a:rPr lang="en-GB" sz="7200" b="1" dirty="0">
                <a:solidFill>
                  <a:schemeClr val="tx1"/>
                </a:solidFill>
              </a:rPr>
              <a:t>Theme 1: </a:t>
            </a:r>
            <a:r>
              <a:rPr lang="en-GB" sz="7200" dirty="0">
                <a:solidFill>
                  <a:schemeClr val="tx1"/>
                </a:solidFill>
              </a:rPr>
              <a:t>The mainstream narrative on men and boys leads to a lack of action on the disadvantages and issues negatively affecting them – even when the figures are in plain sight. </a:t>
            </a:r>
          </a:p>
          <a:p>
            <a:pPr lvl="0" algn="l"/>
            <a:r>
              <a:rPr lang="en-GB" sz="7200" b="1" dirty="0">
                <a:solidFill>
                  <a:schemeClr val="tx1"/>
                </a:solidFill>
              </a:rPr>
              <a:t>Theme 2: </a:t>
            </a:r>
            <a:r>
              <a:rPr lang="en-GB" sz="7200" dirty="0">
                <a:solidFill>
                  <a:schemeClr val="tx1"/>
                </a:solidFill>
              </a:rPr>
              <a:t>The psychological, behavioural and developmental differences between boys and girls need to be better understood, alongside not making assumptions about men and boys’ help-seeking.</a:t>
            </a:r>
          </a:p>
          <a:p>
            <a:pPr lvl="0" algn="l"/>
            <a:r>
              <a:rPr lang="en-GB" sz="7200" b="1" dirty="0">
                <a:solidFill>
                  <a:schemeClr val="tx1"/>
                </a:solidFill>
              </a:rPr>
              <a:t>Theme 3: </a:t>
            </a:r>
            <a:r>
              <a:rPr lang="en-GB" sz="7200" dirty="0">
                <a:solidFill>
                  <a:schemeClr val="tx1"/>
                </a:solidFill>
              </a:rPr>
              <a:t>There is little acknowledgement of the long-lasting impact of early trauma on boys and men and also the need for positive role models.</a:t>
            </a: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906671"/>
              </p:ext>
            </p:extLst>
          </p:nvPr>
        </p:nvGraphicFramePr>
        <p:xfrm>
          <a:off x="827584" y="2564904"/>
          <a:ext cx="7033823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Document" r:id="rId4" imgW="5884260" imgH="1204602" progId="Word.Document.12">
                  <p:embed/>
                </p:oleObj>
              </mc:Choice>
              <mc:Fallback>
                <p:oleObj name="Document" r:id="rId4" imgW="5884260" imgH="12046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584" y="2564904"/>
                        <a:ext cx="7033823" cy="1944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b="1" dirty="0">
                <a:latin typeface="Arial" pitchFamily="34" charset="0"/>
                <a:cs typeface="Arial" pitchFamily="34" charset="0"/>
              </a:rPr>
              <a:t>Inquiry 1: A Boy Today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/>
          </a:bodyPr>
          <a:lstStyle/>
          <a:p>
            <a:pPr algn="l"/>
            <a:r>
              <a:rPr lang="en-GB" sz="2000" dirty="0">
                <a:solidFill>
                  <a:schemeClr val="tx1"/>
                </a:solidFill>
              </a:rPr>
              <a:t>Following the evidence sessions, the view of the members of the APPG are that there is clearly a need  for the government, policymakers, statutory agencies and sectors (particularly education and health) to take concerted and coordinated action in focussing on:</a:t>
            </a:r>
          </a:p>
          <a:p>
            <a:pPr algn="l"/>
            <a:endParaRPr lang="en-GB" sz="2000" dirty="0">
              <a:solidFill>
                <a:schemeClr val="tx1"/>
              </a:solidFill>
            </a:endParaRPr>
          </a:p>
          <a:p>
            <a:pPr lvl="0" algn="l"/>
            <a:r>
              <a:rPr lang="en-GB" sz="2000" dirty="0">
                <a:solidFill>
                  <a:schemeClr val="tx1"/>
                </a:solidFill>
              </a:rPr>
              <a:t>Addressing areas of disadvantage facing boys in Britain today, especially given that the data and issues are clearly available and visible;</a:t>
            </a:r>
          </a:p>
          <a:p>
            <a:pPr lvl="0" algn="l"/>
            <a:endParaRPr lang="en-GB" sz="2000" dirty="0">
              <a:solidFill>
                <a:schemeClr val="tx1"/>
              </a:solidFill>
            </a:endParaRPr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Improving the understanding of male psychology and biology, and, translating this into policies, programmes and funding streams that address the challenges; </a:t>
            </a:r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Ensuring that public services and communications are as boy/male friendly as possible, and,</a:t>
            </a:r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Being proactive in addressing societal and cultural myths around male behaviour, help-seeking and motivations. </a:t>
            </a:r>
            <a:endParaRPr lang="en-GB" sz="2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55766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b="1" dirty="0">
                <a:latin typeface="Arial" pitchFamily="34" charset="0"/>
                <a:cs typeface="Arial" pitchFamily="34" charset="0"/>
              </a:rPr>
              <a:t>Inquiry 1: Outcome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effectLst/>
              </a:rPr>
              <a:t>Established credibility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Increased awareness of men and boys issues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GB" sz="200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Minister of Equalities</a:t>
            </a:r>
          </a:p>
          <a:p>
            <a:pPr algn="l"/>
            <a:endParaRPr lang="en-GB" sz="2000" dirty="0">
              <a:solidFill>
                <a:schemeClr val="tx1"/>
              </a:solidFill>
            </a:endParaRP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“ A Boy Today, which is essential reading on the barriers that many boys and men face in today’s society. I thank him and all the members of the APPG for their work, and all those who contributed to that valuable report.”</a:t>
            </a:r>
            <a:endParaRPr lang="en-GB" sz="2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95021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b="1" dirty="0"/>
              <a:t>Inquiry 2: Men’s Health Strategy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/>
          </a:bodyPr>
          <a:lstStyle/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27584" y="1484784"/>
            <a:ext cx="77048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Remit:  “To hear evidence from a range of UK and international men’s health experts on the case for the UK Government to create a Men’s Health Strategy for England.”</a:t>
            </a:r>
          </a:p>
          <a:p>
            <a:endParaRPr lang="en-GB" dirty="0"/>
          </a:p>
          <a:p>
            <a:r>
              <a:rPr lang="en-GB" dirty="0"/>
              <a:t>International / National Experts</a:t>
            </a:r>
          </a:p>
          <a:p>
            <a:endParaRPr lang="en-GB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Martin Tod (Chief Executive, Men’s Health Forum)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Professor Alan White (Emeritus Professor of Men's Health at Leeds Beckett University) 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Peter Baker (Director, Global Action on Men’s Health and Fellow of the Royal Society of Public Health)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Dr John Barry (co-founder of the Male Psychology Section of the British Psychological Society, co-author of Perspectives in Male Psychology.)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Dr Rebecca Owens (Senior lecturer in Psychology at the University of Sunderland)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Dr Noel Richardson (Director, National Centre for Men’s Health, Institute of Technology, Carlow, Ireland.)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Glen Poole (Chief Executive of the Australian Men’s Forum)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Oliver Vikse (Andy’s Man Club)</a:t>
            </a:r>
          </a:p>
        </p:txBody>
      </p:sp>
    </p:spTree>
    <p:extLst>
      <p:ext uri="{BB962C8B-B14F-4D97-AF65-F5344CB8AC3E}">
        <p14:creationId xmlns:p14="http://schemas.microsoft.com/office/powerpoint/2010/main" val="2499276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936104"/>
          </a:xfr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b="1" dirty="0"/>
              <a:t>Inquiry 2: Men’s Health Strategy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704856" cy="5040560"/>
          </a:xfrm>
        </p:spPr>
        <p:txBody>
          <a:bodyPr>
            <a:normAutofit/>
          </a:bodyPr>
          <a:lstStyle/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27584" y="1484784"/>
            <a:ext cx="77048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Report: “</a:t>
            </a:r>
            <a:r>
              <a:rPr lang="en-GB" i="1" dirty="0"/>
              <a:t>The Case for a Men’s Health Strategy: For a Healthier, Happier and a </a:t>
            </a:r>
            <a:endParaRPr lang="en-GB" dirty="0"/>
          </a:p>
          <a:p>
            <a:r>
              <a:rPr lang="en-GB" i="1" dirty="0"/>
              <a:t>More Productive Society for All”</a:t>
            </a:r>
            <a:r>
              <a:rPr lang="en-GB" dirty="0"/>
              <a:t> </a:t>
            </a:r>
          </a:p>
          <a:p>
            <a:endParaRPr lang="en-GB" dirty="0"/>
          </a:p>
          <a:p>
            <a:r>
              <a:rPr lang="en-GB" u="sng" dirty="0"/>
              <a:t>Conclusions</a:t>
            </a:r>
          </a:p>
          <a:p>
            <a:endParaRPr lang="en-GB" dirty="0"/>
          </a:p>
          <a:p>
            <a:r>
              <a:rPr lang="en-GB" dirty="0"/>
              <a:t>“A holistic, evidence-based, positive and gender-informed approach to men’s health is far more effective than the Government’s current disease/condition approach on men’s health.”</a:t>
            </a:r>
          </a:p>
          <a:p>
            <a:endParaRPr lang="en-GB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A positive ‘What Works’ approach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Built around the needs of men and boys, rather than men and boys having to accept what they are given.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Focus on prevention, tackling societal stereotypes/barriers and creating a more responsive and integrated health system.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Benefit women and girls who they share their lives and society with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Reduce demand/costs on the health system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Improve economic productivity</a:t>
            </a:r>
          </a:p>
        </p:txBody>
      </p:sp>
    </p:spTree>
    <p:extLst>
      <p:ext uri="{BB962C8B-B14F-4D97-AF65-F5344CB8AC3E}">
        <p14:creationId xmlns:p14="http://schemas.microsoft.com/office/powerpoint/2010/main" val="1190105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1042</Words>
  <Application>Microsoft Office PowerPoint</Application>
  <PresentationFormat>On-screen Show (4:3)</PresentationFormat>
  <Paragraphs>175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Document</vt:lpstr>
      <vt:lpstr>APPG: Issue Affecting Men and Boys</vt:lpstr>
      <vt:lpstr>APPGs</vt:lpstr>
      <vt:lpstr>APPG: Issue Affecting Men and Boys</vt:lpstr>
      <vt:lpstr>Members</vt:lpstr>
      <vt:lpstr>Inquiry 1: A Boy Today</vt:lpstr>
      <vt:lpstr>Inquiry 1: A Boy Today</vt:lpstr>
      <vt:lpstr>Inquiry 1: Outcome</vt:lpstr>
      <vt:lpstr>Inquiry 2: Men’s Health Strategy</vt:lpstr>
      <vt:lpstr>Inquiry 2: Men’s Health Strategy</vt:lpstr>
      <vt:lpstr>Inquiry 2: Men’s Health Strategy</vt:lpstr>
      <vt:lpstr>Get Involved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 and Boys’ Issues</dc:title>
  <dc:creator>XZ</dc:creator>
  <cp:lastModifiedBy>Dan Bell</cp:lastModifiedBy>
  <cp:revision>136</cp:revision>
  <dcterms:created xsi:type="dcterms:W3CDTF">2016-03-28T08:48:28Z</dcterms:created>
  <dcterms:modified xsi:type="dcterms:W3CDTF">2022-03-25T09:29:42Z</dcterms:modified>
</cp:coreProperties>
</file>