
<file path=[Content_Types].xml><?xml version="1.0" encoding="utf-8"?>
<Types xmlns="http://schemas.openxmlformats.org/package/2006/content-types">
  <Default Extension="jpeg" ContentType="image/jpeg"/>
  <Default Extension="png" ContentType="image/png"/>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56" r:id="rId3"/>
    <p:sldId id="257" r:id="rId5"/>
    <p:sldId id="259" r:id="rId6"/>
    <p:sldId id="260" r:id="rId7"/>
    <p:sldId id="258"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7" r:id="rId21"/>
    <p:sldId id="278" r:id="rId22"/>
    <p:sldId id="273" r:id="rId23"/>
    <p:sldId id="274" r:id="rId24"/>
    <p:sldId id="275" r:id="rId25"/>
    <p:sldId id="279"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E9F3"/>
    <a:srgbClr val="F5D0F4"/>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98"/>
    <p:restoredTop sz="89175"/>
  </p:normalViewPr>
  <p:slideViewPr>
    <p:cSldViewPr snapToGrid="0" snapToObjects="1">
      <p:cViewPr varScale="1">
        <p:scale>
          <a:sx n="88" d="100"/>
          <a:sy n="88" d="100"/>
        </p:scale>
        <p:origin x="18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C6C3B-85F9-C445-A737-0AEF87282A18}" type="datetimeFigureOut">
              <a:rPr lang="en-US" smtClean="0"/>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487FE9-9F78-A24D-AD58-F5DBDFAA953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from: https://</a:t>
            </a:r>
            <a:r>
              <a:rPr lang="en-US" baseline="0" dirty="0" err="1" smtClean="0"/>
              <a:t>www.teachingandlearningguru.com</a:t>
            </a:r>
            <a:r>
              <a:rPr lang="en-US" baseline="0" dirty="0" smtClean="0"/>
              <a:t>/engaging-boys/</a:t>
            </a:r>
            <a:endParaRPr lang="en-US" dirty="0"/>
          </a:p>
        </p:txBody>
      </p:sp>
      <p:sp>
        <p:nvSpPr>
          <p:cNvPr id="4" name="Slide Number Placeholder 3"/>
          <p:cNvSpPr>
            <a:spLocks noGrp="1"/>
          </p:cNvSpPr>
          <p:nvPr>
            <p:ph type="sldNum" sz="quarter" idx="10"/>
          </p:nvPr>
        </p:nvSpPr>
        <p:spPr/>
        <p:txBody>
          <a:bodyPr/>
          <a:lstStyle/>
          <a:p>
            <a:fld id="{2F487FE9-9F78-A24D-AD58-F5DBDFAA953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steelturman.typepad.com</a:t>
            </a:r>
            <a:r>
              <a:rPr lang="en-US" dirty="0" smtClean="0"/>
              <a:t>/photos/uncategorized/mf_brain_1.JPG</a:t>
            </a:r>
            <a:endParaRPr lang="en-US" dirty="0"/>
          </a:p>
        </p:txBody>
      </p:sp>
      <p:sp>
        <p:nvSpPr>
          <p:cNvPr id="4" name="Slide Number Placeholder 3"/>
          <p:cNvSpPr>
            <a:spLocks noGrp="1"/>
          </p:cNvSpPr>
          <p:nvPr>
            <p:ph type="sldNum" sz="quarter" idx="10"/>
          </p:nvPr>
        </p:nvSpPr>
        <p:spPr/>
        <p:txBody>
          <a:bodyPr/>
          <a:lstStyle/>
          <a:p>
            <a:fld id="{2F487FE9-9F78-A24D-AD58-F5DBDFAA953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steelturman.typepad.com</a:t>
            </a:r>
            <a:r>
              <a:rPr lang="en-US" dirty="0" smtClean="0"/>
              <a:t>/photos/uncategorized/mf_brain_1.JPG</a:t>
            </a:r>
            <a:endParaRPr lang="en-US" dirty="0"/>
          </a:p>
        </p:txBody>
      </p:sp>
      <p:sp>
        <p:nvSpPr>
          <p:cNvPr id="4" name="Slide Number Placeholder 3"/>
          <p:cNvSpPr>
            <a:spLocks noGrp="1"/>
          </p:cNvSpPr>
          <p:nvPr>
            <p:ph type="sldNum" sz="quarter" idx="10"/>
          </p:nvPr>
        </p:nvSpPr>
        <p:spPr/>
        <p:txBody>
          <a:bodyPr/>
          <a:lstStyle/>
          <a:p>
            <a:fld id="{2F487FE9-9F78-A24D-AD58-F5DBDFAA953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www.slideshare.net</a:t>
            </a:r>
            <a:r>
              <a:rPr lang="en-US" dirty="0" smtClean="0"/>
              <a:t>/</a:t>
            </a:r>
            <a:r>
              <a:rPr lang="en-US" dirty="0" err="1" smtClean="0"/>
              <a:t>bgalloway</a:t>
            </a:r>
            <a:r>
              <a:rPr lang="en-US" dirty="0" smtClean="0"/>
              <a:t>/boys-education-think-win-win-</a:t>
            </a:r>
            <a:r>
              <a:rPr lang="en-US" dirty="0" err="1" smtClean="0"/>
              <a:t>catca</a:t>
            </a:r>
            <a:endParaRPr lang="en-US" dirty="0"/>
          </a:p>
        </p:txBody>
      </p:sp>
      <p:sp>
        <p:nvSpPr>
          <p:cNvPr id="4" name="Slide Number Placeholder 3"/>
          <p:cNvSpPr>
            <a:spLocks noGrp="1"/>
          </p:cNvSpPr>
          <p:nvPr>
            <p:ph type="sldNum" sz="quarter" idx="10"/>
          </p:nvPr>
        </p:nvSpPr>
        <p:spPr/>
        <p:txBody>
          <a:bodyPr/>
          <a:lstStyle/>
          <a:p>
            <a:fld id="{2F487FE9-9F78-A24D-AD58-F5DBDFAA9532}"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www.slideshare.net</a:t>
            </a:r>
            <a:r>
              <a:rPr lang="en-US" dirty="0" smtClean="0"/>
              <a:t>/</a:t>
            </a:r>
            <a:r>
              <a:rPr lang="en-US" dirty="0" err="1" smtClean="0"/>
              <a:t>bgalloway</a:t>
            </a:r>
            <a:r>
              <a:rPr lang="en-US" dirty="0" smtClean="0"/>
              <a:t>/boys-education-think-win-win-</a:t>
            </a:r>
            <a:r>
              <a:rPr lang="en-US" dirty="0" err="1" smtClean="0"/>
              <a:t>catca</a:t>
            </a:r>
            <a:endParaRPr lang="en-US" dirty="0"/>
          </a:p>
        </p:txBody>
      </p:sp>
      <p:sp>
        <p:nvSpPr>
          <p:cNvPr id="4" name="Slide Number Placeholder 3"/>
          <p:cNvSpPr>
            <a:spLocks noGrp="1"/>
          </p:cNvSpPr>
          <p:nvPr>
            <p:ph type="sldNum" sz="quarter" idx="10"/>
          </p:nvPr>
        </p:nvSpPr>
        <p:spPr/>
        <p:txBody>
          <a:bodyPr/>
          <a:lstStyle/>
          <a:p>
            <a:fld id="{2F487FE9-9F78-A24D-AD58-F5DBDFAA9532}"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www.slideshare.net</a:t>
            </a:r>
            <a:r>
              <a:rPr lang="en-US" dirty="0" smtClean="0"/>
              <a:t>/</a:t>
            </a:r>
            <a:r>
              <a:rPr lang="en-US" dirty="0" err="1" smtClean="0"/>
              <a:t>bgalloway</a:t>
            </a:r>
            <a:r>
              <a:rPr lang="en-US" dirty="0" smtClean="0"/>
              <a:t>/boys-education-think-win-win-</a:t>
            </a:r>
            <a:r>
              <a:rPr lang="en-US" dirty="0" err="1" smtClean="0"/>
              <a:t>catca</a:t>
            </a:r>
            <a:endParaRPr lang="en-US" dirty="0"/>
          </a:p>
        </p:txBody>
      </p:sp>
      <p:sp>
        <p:nvSpPr>
          <p:cNvPr id="4" name="Slide Number Placeholder 3"/>
          <p:cNvSpPr>
            <a:spLocks noGrp="1"/>
          </p:cNvSpPr>
          <p:nvPr>
            <p:ph type="sldNum" sz="quarter" idx="10"/>
          </p:nvPr>
        </p:nvSpPr>
        <p:spPr/>
        <p:txBody>
          <a:bodyPr/>
          <a:lstStyle/>
          <a:p>
            <a:fld id="{2F487FE9-9F78-A24D-AD58-F5DBDFAA9532}"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www.slideshare.net</a:t>
            </a:r>
            <a:r>
              <a:rPr lang="en-US" dirty="0" smtClean="0"/>
              <a:t>/</a:t>
            </a:r>
            <a:r>
              <a:rPr lang="en-US" dirty="0" err="1" smtClean="0"/>
              <a:t>bgalloway</a:t>
            </a:r>
            <a:r>
              <a:rPr lang="en-US" dirty="0" smtClean="0"/>
              <a:t>/boys-education-think-win-win-</a:t>
            </a:r>
            <a:r>
              <a:rPr lang="en-US" dirty="0" err="1" smtClean="0"/>
              <a:t>catca</a:t>
            </a:r>
            <a:endParaRPr lang="en-US" dirty="0"/>
          </a:p>
        </p:txBody>
      </p:sp>
      <p:sp>
        <p:nvSpPr>
          <p:cNvPr id="4" name="Slide Number Placeholder 3"/>
          <p:cNvSpPr>
            <a:spLocks noGrp="1"/>
          </p:cNvSpPr>
          <p:nvPr>
            <p:ph type="sldNum" sz="quarter" idx="10"/>
          </p:nvPr>
        </p:nvSpPr>
        <p:spPr/>
        <p:txBody>
          <a:bodyPr/>
          <a:lstStyle/>
          <a:p>
            <a:fld id="{2F487FE9-9F78-A24D-AD58-F5DBDFAA953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241F282-96DA-E744-8BFF-F3B8C6A311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01FBB-F17F-2B4C-9088-618DCA92623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8241F282-96DA-E744-8BFF-F3B8C6A311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01FBB-F17F-2B4C-9088-618DCA92623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8241F282-96DA-E744-8BFF-F3B8C6A311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01FBB-F17F-2B4C-9088-618DCA92623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8241F282-96DA-E744-8BFF-F3B8C6A311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01FBB-F17F-2B4C-9088-618DCA92623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8241F282-96DA-E744-8BFF-F3B8C6A311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01FBB-F17F-2B4C-9088-618DCA92623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lstStyle/>
          <a:p>
            <a:fld id="{8241F282-96DA-E744-8BFF-F3B8C6A3113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401FBB-F17F-2B4C-9088-618DCA92623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fld id="{8241F282-96DA-E744-8BFF-F3B8C6A3113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401FBB-F17F-2B4C-9088-618DCA92623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241F282-96DA-E744-8BFF-F3B8C6A3113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401FBB-F17F-2B4C-9088-618DCA92623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41F282-96DA-E744-8BFF-F3B8C6A3113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401FBB-F17F-2B4C-9088-618DCA92623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8241F282-96DA-E744-8BFF-F3B8C6A3113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401FBB-F17F-2B4C-9088-618DCA92623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hasCustomPrompt="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8241F282-96DA-E744-8BFF-F3B8C6A3113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401FBB-F17F-2B4C-9088-618DCA92623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41F282-96DA-E744-8BFF-F3B8C6A31135}" type="datetimeFigureOut">
              <a:rPr lang="en-US" smtClean="0"/>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401FBB-F17F-2B4C-9088-618DCA92623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hyperlink" Target="http://www.wilko.com/sticky-notes+memo-pads/wilko-plastic-badges/invt/0434053" TargetMode="External"/><Relationship Id="rId1" Type="http://schemas.openxmlformats.org/officeDocument/2006/relationships/hyperlink" Target="https://www.tes.com/teaching-resource/literacy-leader-spag-watch-presentation-police-and-speeding-tickets-11305755" TargetMode="Externa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hyperlink" Target="https://www.tes.com/teaching-resource/literacy-speeding-ticket-11317997" TargetMode="External"/><Relationship Id="rId2" Type="http://schemas.openxmlformats.org/officeDocument/2006/relationships/hyperlink" Target="https://lovetoteach87.com/2016/05/31/speeding-tickets-in-the-classroom/" TargetMode="External"/><Relationship Id="rId1" Type="http://schemas.openxmlformats.org/officeDocument/2006/relationships/hyperlink" Target="https://www.tes.com/teaching-resource/literacy-leader-spag-watch-presentation-police-and-speeding-tickets-11305755"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tiff"/><Relationship Id="rId1" Type="http://schemas.openxmlformats.org/officeDocument/2006/relationships/hyperlink" Target="https://www.tes.com/news/school-news/breaking-views/quick-qa-how-ensure-all-your-pupils-work-equally-hard-your-lessons" TargetMode="Externa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tif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tiff"/><Relationship Id="rId1" Type="http://schemas.openxmlformats.org/officeDocument/2006/relationships/image" Target="../media/image9.tif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tiff"/><Relationship Id="rId1" Type="http://schemas.openxmlformats.org/officeDocument/2006/relationships/image" Target="../media/image11.tiff"/></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tif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tiff"/><Relationship Id="rId1" Type="http://schemas.openxmlformats.org/officeDocument/2006/relationships/image" Target="../media/image2.tif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tiff"/><Relationship Id="rId1" Type="http://schemas.openxmlformats.org/officeDocument/2006/relationships/image" Target="../media/image11.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tif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4.tiff"/></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6.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hyperlink" Target="http://webarchive.nationalarchives.gov.uk/20141107070436/http://www.ofsted.gov.uk/resources/boys-achievement-secondary-schools" TargetMode="External"/><Relationship Id="rId1" Type="http://schemas.openxmlformats.org/officeDocument/2006/relationships/hyperlink" Target="NUL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0"/>
            <a:ext cx="9144000" cy="6858000"/>
          </a:xfrm>
          <a:prstGeom prst="rect">
            <a:avLst/>
          </a:prstGeom>
        </p:spPr>
      </p:pic>
      <p:sp>
        <p:nvSpPr>
          <p:cNvPr id="2" name="Title 1"/>
          <p:cNvSpPr>
            <a:spLocks noGrp="1"/>
          </p:cNvSpPr>
          <p:nvPr>
            <p:ph type="ctrTitle"/>
          </p:nvPr>
        </p:nvSpPr>
        <p:spPr>
          <a:xfrm>
            <a:off x="990600" y="779586"/>
            <a:ext cx="4519246" cy="2157046"/>
          </a:xfrm>
        </p:spPr>
        <p:txBody>
          <a:bodyPr>
            <a:noAutofit/>
          </a:bodyPr>
          <a:lstStyle/>
          <a:p>
            <a:r>
              <a:rPr lang="en-GB" sz="3600" dirty="0" smtClean="0">
                <a:solidFill>
                  <a:schemeClr val="bg1"/>
                </a:solidFill>
                <a:latin typeface="Chalkduster" charset="0"/>
                <a:ea typeface="Chalkduster" charset="0"/>
                <a:cs typeface="Chalkduster" charset="0"/>
              </a:rPr>
              <a:t>Raising Boys’ Achievement in secondary schools</a:t>
            </a:r>
            <a:endParaRPr lang="en-US" sz="3600" dirty="0">
              <a:solidFill>
                <a:schemeClr val="bg1"/>
              </a:solidFill>
              <a:latin typeface="Chalkduster" charset="0"/>
              <a:ea typeface="Chalkduster" charset="0"/>
              <a:cs typeface="Chalkduster"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55674"/>
          </a:xfrm>
          <a:solidFill>
            <a:srgbClr val="FFC000"/>
          </a:solidFill>
        </p:spPr>
        <p:txBody>
          <a:bodyPr/>
          <a:lstStyle/>
          <a:p>
            <a:pPr algn="ctr"/>
            <a:r>
              <a:rPr lang="en-US" dirty="0" smtClean="0">
                <a:latin typeface="Arial" panose="020B0604020202020204" pitchFamily="34" charset="0"/>
                <a:ea typeface="Arial" panose="020B0604020202020204" pitchFamily="34" charset="0"/>
                <a:cs typeface="Arial" panose="020B0604020202020204" pitchFamily="34" charset="0"/>
              </a:rPr>
              <a:t>Strategies for the classroom</a:t>
            </a:r>
            <a:endParaRPr lang="en-US" dirty="0">
              <a:latin typeface="Arial" panose="020B0604020202020204" pitchFamily="34" charset="0"/>
              <a:ea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28650" y="1465944"/>
            <a:ext cx="7886700" cy="4856162"/>
          </a:xfrm>
        </p:spPr>
        <p:txBody>
          <a:bodyPr>
            <a:normAutofit fontScale="77500" lnSpcReduction="20000"/>
          </a:bodyPr>
          <a:lstStyle/>
          <a:p>
            <a:pPr marL="514350" indent="-514350">
              <a:buFont typeface="+mj-lt"/>
              <a:buAutoNum type="arabicPeriod"/>
            </a:pPr>
            <a:r>
              <a:rPr lang="en-US" dirty="0" smtClean="0">
                <a:latin typeface="Arial" panose="020B0604020202020204" pitchFamily="34" charset="0"/>
                <a:ea typeface="Arial" panose="020B0604020202020204" pitchFamily="34" charset="0"/>
                <a:cs typeface="Arial" panose="020B0604020202020204" pitchFamily="34" charset="0"/>
              </a:rPr>
              <a:t>Classroom leaders</a:t>
            </a:r>
            <a:endParaRPr lang="en-US" dirty="0" smtClean="0">
              <a:latin typeface="Arial" panose="020B0604020202020204" pitchFamily="34" charset="0"/>
              <a:ea typeface="Arial" panose="020B0604020202020204" pitchFamily="34" charset="0"/>
              <a:cs typeface="Arial" panose="020B0604020202020204" pitchFamily="34" charset="0"/>
            </a:endParaRPr>
          </a:p>
          <a:p>
            <a:pPr marL="514350" indent="-514350">
              <a:buFont typeface="+mj-lt"/>
              <a:buAutoNum type="arabicPeriod"/>
            </a:pPr>
            <a:r>
              <a:rPr lang="en-US" dirty="0" smtClean="0">
                <a:latin typeface="Arial" panose="020B0604020202020204" pitchFamily="34" charset="0"/>
                <a:ea typeface="Arial" panose="020B0604020202020204" pitchFamily="34" charset="0"/>
                <a:cs typeface="Arial" panose="020B0604020202020204" pitchFamily="34" charset="0"/>
              </a:rPr>
              <a:t>Speeding tickets</a:t>
            </a:r>
            <a:endParaRPr lang="en-US" dirty="0" smtClean="0">
              <a:latin typeface="Arial" panose="020B0604020202020204" pitchFamily="34" charset="0"/>
              <a:ea typeface="Arial" panose="020B0604020202020204" pitchFamily="34" charset="0"/>
              <a:cs typeface="Arial" panose="020B0604020202020204" pitchFamily="34" charset="0"/>
            </a:endParaRPr>
          </a:p>
          <a:p>
            <a:pPr marL="514350" indent="-514350">
              <a:buFont typeface="+mj-lt"/>
              <a:buAutoNum type="arabicPeriod"/>
            </a:pPr>
            <a:r>
              <a:rPr lang="en-US" dirty="0" smtClean="0">
                <a:latin typeface="Arial" panose="020B0604020202020204" pitchFamily="34" charset="0"/>
                <a:ea typeface="Arial" panose="020B0604020202020204" pitchFamily="34" charset="0"/>
                <a:cs typeface="Arial" panose="020B0604020202020204" pitchFamily="34" charset="0"/>
              </a:rPr>
              <a:t>The margin </a:t>
            </a:r>
            <a:endParaRPr lang="en-US" dirty="0" smtClean="0">
              <a:latin typeface="Arial" panose="020B0604020202020204" pitchFamily="34" charset="0"/>
              <a:ea typeface="Arial" panose="020B0604020202020204" pitchFamily="34" charset="0"/>
              <a:cs typeface="Arial" panose="020B0604020202020204" pitchFamily="34" charset="0"/>
            </a:endParaRPr>
          </a:p>
          <a:p>
            <a:pPr marL="514350" indent="-514350">
              <a:buFont typeface="+mj-lt"/>
              <a:buAutoNum type="arabicPeriod"/>
            </a:pPr>
            <a:r>
              <a:rPr lang="en-US" dirty="0" smtClean="0">
                <a:latin typeface="Arial" panose="020B0604020202020204" pitchFamily="34" charset="0"/>
                <a:ea typeface="Arial" panose="020B0604020202020204" pitchFamily="34" charset="0"/>
                <a:cs typeface="Arial" panose="020B0604020202020204" pitchFamily="34" charset="0"/>
              </a:rPr>
              <a:t>Live marking/instant feedback</a:t>
            </a:r>
            <a:endParaRPr lang="en-US" dirty="0" smtClean="0">
              <a:latin typeface="Arial" panose="020B0604020202020204" pitchFamily="34" charset="0"/>
              <a:ea typeface="Arial" panose="020B0604020202020204" pitchFamily="34" charset="0"/>
              <a:cs typeface="Arial" panose="020B0604020202020204" pitchFamily="34" charset="0"/>
            </a:endParaRPr>
          </a:p>
          <a:p>
            <a:pPr marL="514350" indent="-514350">
              <a:buFont typeface="+mj-lt"/>
              <a:buAutoNum type="arabicPeriod"/>
            </a:pPr>
            <a:r>
              <a:rPr lang="en-US" dirty="0" smtClean="0">
                <a:latin typeface="Arial" panose="020B0604020202020204" pitchFamily="34" charset="0"/>
                <a:ea typeface="Arial" panose="020B0604020202020204" pitchFamily="34" charset="0"/>
                <a:cs typeface="Arial" panose="020B0604020202020204" pitchFamily="34" charset="0"/>
              </a:rPr>
              <a:t>Questioning props</a:t>
            </a:r>
            <a:endParaRPr lang="en-US" dirty="0" smtClean="0">
              <a:latin typeface="Arial" panose="020B0604020202020204" pitchFamily="34" charset="0"/>
              <a:ea typeface="Arial" panose="020B0604020202020204" pitchFamily="34" charset="0"/>
              <a:cs typeface="Arial" panose="020B0604020202020204" pitchFamily="34" charset="0"/>
            </a:endParaRPr>
          </a:p>
          <a:p>
            <a:pPr marL="514350" indent="-514350">
              <a:buFont typeface="+mj-lt"/>
              <a:buAutoNum type="arabicPeriod"/>
            </a:pPr>
            <a:r>
              <a:rPr lang="en-US" dirty="0" smtClean="0">
                <a:latin typeface="Arial" panose="020B0604020202020204" pitchFamily="34" charset="0"/>
                <a:ea typeface="Arial" panose="020B0604020202020204" pitchFamily="34" charset="0"/>
                <a:cs typeface="Arial" panose="020B0604020202020204" pitchFamily="34" charset="0"/>
              </a:rPr>
              <a:t>Role Play </a:t>
            </a:r>
            <a:endParaRPr lang="en-US" dirty="0" smtClean="0">
              <a:latin typeface="Arial" panose="020B0604020202020204" pitchFamily="34" charset="0"/>
              <a:ea typeface="Arial" panose="020B0604020202020204" pitchFamily="34" charset="0"/>
              <a:cs typeface="Arial" panose="020B0604020202020204" pitchFamily="34" charset="0"/>
            </a:endParaRPr>
          </a:p>
          <a:p>
            <a:pPr marL="514350" indent="-514350">
              <a:buFont typeface="+mj-lt"/>
              <a:buAutoNum type="arabicPeriod"/>
            </a:pPr>
            <a:r>
              <a:rPr lang="en-US" dirty="0" smtClean="0">
                <a:latin typeface="Arial" panose="020B0604020202020204" pitchFamily="34" charset="0"/>
                <a:ea typeface="Arial" panose="020B0604020202020204" pitchFamily="34" charset="0"/>
                <a:cs typeface="Arial" panose="020B0604020202020204" pitchFamily="34" charset="0"/>
              </a:rPr>
              <a:t>Classroom Environment</a:t>
            </a:r>
            <a:endParaRPr lang="en-US" dirty="0" smtClean="0">
              <a:latin typeface="Arial" panose="020B0604020202020204" pitchFamily="34" charset="0"/>
              <a:ea typeface="Arial" panose="020B0604020202020204" pitchFamily="34" charset="0"/>
              <a:cs typeface="Arial" panose="020B0604020202020204" pitchFamily="34" charset="0"/>
            </a:endParaRPr>
          </a:p>
          <a:p>
            <a:pPr marL="514350" indent="-514350">
              <a:buFont typeface="+mj-lt"/>
              <a:buAutoNum type="arabicPeriod"/>
            </a:pPr>
            <a:r>
              <a:rPr lang="en-US" dirty="0" smtClean="0">
                <a:latin typeface="Arial" panose="020B0604020202020204" pitchFamily="34" charset="0"/>
                <a:ea typeface="Arial" panose="020B0604020202020204" pitchFamily="34" charset="0"/>
                <a:cs typeface="Arial" panose="020B0604020202020204" pitchFamily="34" charset="0"/>
              </a:rPr>
              <a:t>Around the room activities</a:t>
            </a:r>
            <a:endParaRPr lang="en-US" dirty="0" smtClean="0">
              <a:latin typeface="Arial" panose="020B0604020202020204" pitchFamily="34" charset="0"/>
              <a:ea typeface="Arial" panose="020B0604020202020204" pitchFamily="34" charset="0"/>
              <a:cs typeface="Arial" panose="020B0604020202020204" pitchFamily="34" charset="0"/>
            </a:endParaRPr>
          </a:p>
          <a:p>
            <a:pPr marL="514350" indent="-514350">
              <a:buFont typeface="+mj-lt"/>
              <a:buAutoNum type="arabicPeriod"/>
            </a:pPr>
            <a:r>
              <a:rPr lang="en-US" dirty="0" smtClean="0">
                <a:latin typeface="Arial" panose="020B0604020202020204" pitchFamily="34" charset="0"/>
                <a:ea typeface="Arial" panose="020B0604020202020204" pitchFamily="34" charset="0"/>
                <a:cs typeface="Arial" panose="020B0604020202020204" pitchFamily="34" charset="0"/>
              </a:rPr>
              <a:t>Around the room resources </a:t>
            </a:r>
            <a:endParaRPr lang="en-US" dirty="0" smtClean="0">
              <a:latin typeface="Arial" panose="020B0604020202020204" pitchFamily="34" charset="0"/>
              <a:ea typeface="Arial" panose="020B0604020202020204" pitchFamily="34" charset="0"/>
              <a:cs typeface="Arial" panose="020B0604020202020204" pitchFamily="34" charset="0"/>
            </a:endParaRPr>
          </a:p>
          <a:p>
            <a:pPr marL="514350" indent="-514350">
              <a:buFont typeface="+mj-lt"/>
              <a:buAutoNum type="arabicPeriod"/>
            </a:pPr>
            <a:r>
              <a:rPr lang="en-US" dirty="0" smtClean="0">
                <a:latin typeface="Arial" panose="020B0604020202020204" pitchFamily="34" charset="0"/>
                <a:ea typeface="Arial" panose="020B0604020202020204" pitchFamily="34" charset="0"/>
                <a:cs typeface="Arial" panose="020B0604020202020204" pitchFamily="34" charset="0"/>
              </a:rPr>
              <a:t>Seating plans </a:t>
            </a:r>
            <a:endParaRPr lang="en-US" dirty="0" smtClean="0">
              <a:latin typeface="Arial" panose="020B0604020202020204" pitchFamily="34" charset="0"/>
              <a:ea typeface="Arial" panose="020B0604020202020204" pitchFamily="34" charset="0"/>
              <a:cs typeface="Arial" panose="020B0604020202020204" pitchFamily="34" charset="0"/>
            </a:endParaRPr>
          </a:p>
          <a:p>
            <a:pPr marL="514350" indent="-514350">
              <a:buFont typeface="+mj-lt"/>
              <a:buAutoNum type="arabicPeriod"/>
            </a:pPr>
            <a:r>
              <a:rPr lang="en-US" dirty="0" smtClean="0">
                <a:latin typeface="Arial" panose="020B0604020202020204" pitchFamily="34" charset="0"/>
                <a:ea typeface="Arial" panose="020B0604020202020204" pitchFamily="34" charset="0"/>
                <a:cs typeface="Arial" panose="020B0604020202020204" pitchFamily="34" charset="0"/>
              </a:rPr>
              <a:t>Choice style tasks</a:t>
            </a:r>
            <a:endParaRPr lang="en-US" dirty="0" smtClean="0">
              <a:latin typeface="Arial" panose="020B0604020202020204" pitchFamily="34" charset="0"/>
              <a:ea typeface="Arial" panose="020B0604020202020204" pitchFamily="34" charset="0"/>
              <a:cs typeface="Arial" panose="020B0604020202020204" pitchFamily="34" charset="0"/>
            </a:endParaRPr>
          </a:p>
          <a:p>
            <a:pPr marL="514350" indent="-514350">
              <a:buFont typeface="+mj-lt"/>
              <a:buAutoNum type="arabicPeriod"/>
            </a:pPr>
            <a:r>
              <a:rPr lang="en-US" dirty="0" smtClean="0">
                <a:latin typeface="Arial" panose="020B0604020202020204" pitchFamily="34" charset="0"/>
                <a:ea typeface="Arial" panose="020B0604020202020204" pitchFamily="34" charset="0"/>
                <a:cs typeface="Arial" panose="020B0604020202020204" pitchFamily="34" charset="0"/>
              </a:rPr>
              <a:t>Time pressures/competitions </a:t>
            </a:r>
            <a:endParaRPr lang="en-US" dirty="0" smtClean="0">
              <a:latin typeface="Arial" panose="020B0604020202020204" pitchFamily="34" charset="0"/>
              <a:ea typeface="Arial" panose="020B0604020202020204" pitchFamily="34" charset="0"/>
              <a:cs typeface="Arial" panose="020B0604020202020204" pitchFamily="34" charset="0"/>
            </a:endParaRPr>
          </a:p>
          <a:p>
            <a:pPr marL="514350" indent="-514350">
              <a:buFont typeface="+mj-lt"/>
              <a:buAutoNum type="arabicPeriod"/>
            </a:pPr>
            <a:r>
              <a:rPr lang="en-US" dirty="0" smtClean="0">
                <a:latin typeface="Arial" panose="020B0604020202020204" pitchFamily="34" charset="0"/>
                <a:ea typeface="Arial" panose="020B0604020202020204" pitchFamily="34" charset="0"/>
                <a:cs typeface="Arial" panose="020B0604020202020204" pitchFamily="34" charset="0"/>
              </a:rPr>
              <a:t>Task transitions/instructions</a:t>
            </a:r>
            <a:endParaRPr lang="en-US" dirty="0">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232229"/>
            <a:ext cx="5239656" cy="986971"/>
          </a:xfrm>
          <a:prstGeom prst="homePlate">
            <a:avLst>
              <a:gd name="adj" fmla="val 52892"/>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latin typeface="Arial" panose="020B0604020202020204" pitchFamily="34" charset="0"/>
                <a:ea typeface="Arial" panose="020B0604020202020204" pitchFamily="34" charset="0"/>
                <a:cs typeface="Arial" panose="020B0604020202020204" pitchFamily="34" charset="0"/>
              </a:rPr>
              <a:t>1. Classroom leaders</a:t>
            </a:r>
            <a:endParaRPr lang="en-US" sz="36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
        <p:nvSpPr>
          <p:cNvPr id="9" name="TextBox 8"/>
          <p:cNvSpPr txBox="1"/>
          <p:nvPr/>
        </p:nvSpPr>
        <p:spPr>
          <a:xfrm>
            <a:off x="172194" y="1502688"/>
            <a:ext cx="4426856" cy="535531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Give targeted boys opportunities for leadership in the classroom</a:t>
            </a:r>
            <a:endParaRPr lang="en-US" dirty="0" smtClean="0"/>
          </a:p>
          <a:p>
            <a:pPr marL="285750" indent="-285750">
              <a:buFont typeface="Arial" panose="020B0604020202020204" pitchFamily="34" charset="0"/>
              <a:buChar char="•"/>
            </a:pPr>
            <a:r>
              <a:rPr lang="en-US" dirty="0" smtClean="0"/>
              <a:t>Presentation Police – students to review peers books and comment on their presentation, giving opportunities to improve</a:t>
            </a:r>
            <a:endParaRPr lang="en-US" dirty="0" smtClean="0"/>
          </a:p>
          <a:p>
            <a:pPr marL="285750" indent="-285750">
              <a:buFont typeface="Arial" panose="020B0604020202020204" pitchFamily="34" charset="0"/>
              <a:buChar char="•"/>
            </a:pPr>
            <a:r>
              <a:rPr lang="en-US" dirty="0" smtClean="0"/>
              <a:t>SPAG watch/literacy leaders – students peer review another students use of paragraphs, punctuation, key words, spellings etc.</a:t>
            </a:r>
            <a:endParaRPr lang="en-US" dirty="0" smtClean="0"/>
          </a:p>
          <a:p>
            <a:pPr marL="285750" indent="-285750">
              <a:buFont typeface="Arial" panose="020B0604020202020204" pitchFamily="34" charset="0"/>
              <a:buChar char="•"/>
            </a:pPr>
            <a:r>
              <a:rPr lang="en-US" dirty="0" smtClean="0"/>
              <a:t>Templates can be downloaded from here: </a:t>
            </a:r>
            <a:r>
              <a:rPr lang="en-US" dirty="0" smtClean="0">
                <a:hlinkClick r:id="rId1"/>
              </a:rPr>
              <a:t>https://www.tes.com/teaching-resource/literacy-leader-spag-watch-presentation-police-and-speeding-tickets-11305755</a:t>
            </a:r>
            <a:r>
              <a:rPr lang="en-US" dirty="0" smtClean="0"/>
              <a:t> </a:t>
            </a:r>
            <a:endParaRPr lang="en-US" dirty="0" smtClean="0"/>
          </a:p>
          <a:p>
            <a:pPr marL="285750" indent="-285750">
              <a:buFont typeface="Arial" panose="020B0604020202020204" pitchFamily="34" charset="0"/>
              <a:buChar char="•"/>
            </a:pPr>
            <a:r>
              <a:rPr lang="en-US" dirty="0" smtClean="0"/>
              <a:t>Plastic badges can be purchased from here: </a:t>
            </a:r>
            <a:r>
              <a:rPr lang="en-US" dirty="0">
                <a:hlinkClick r:id="rId2"/>
              </a:rPr>
              <a:t>http://</a:t>
            </a:r>
            <a:r>
              <a:rPr lang="en-US" dirty="0" smtClean="0">
                <a:hlinkClick r:id="rId2"/>
              </a:rPr>
              <a:t>www.wilko.com/sticky-notes+memo-pads/wilko-plastic-badges/invt/0434053</a:t>
            </a:r>
            <a:r>
              <a:rPr lang="en-US" dirty="0" smtClean="0"/>
              <a:t> </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2825" y="194162"/>
            <a:ext cx="3630546" cy="650169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232229"/>
            <a:ext cx="5239656" cy="986971"/>
          </a:xfrm>
          <a:prstGeom prst="homePlate">
            <a:avLst>
              <a:gd name="adj" fmla="val 52892"/>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latin typeface="Arial" panose="020B0604020202020204" pitchFamily="34" charset="0"/>
                <a:ea typeface="Arial" panose="020B0604020202020204" pitchFamily="34" charset="0"/>
                <a:cs typeface="Arial" panose="020B0604020202020204" pitchFamily="34" charset="0"/>
              </a:rPr>
              <a:t>2. Speeding tickets</a:t>
            </a:r>
            <a:endParaRPr lang="en-US" sz="36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
        <p:nvSpPr>
          <p:cNvPr id="9" name="TextBox 8"/>
          <p:cNvSpPr txBox="1"/>
          <p:nvPr/>
        </p:nvSpPr>
        <p:spPr>
          <a:xfrm>
            <a:off x="172193" y="1502688"/>
            <a:ext cx="5001677" cy="507831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Boys tend to rush their work, resulting in either lack of precision/detail or poor presentation </a:t>
            </a:r>
            <a:endParaRPr lang="en-US" dirty="0" smtClean="0"/>
          </a:p>
          <a:p>
            <a:pPr marL="285750" indent="-285750">
              <a:buFont typeface="Arial" panose="020B0604020202020204" pitchFamily="34" charset="0"/>
              <a:buChar char="•"/>
            </a:pPr>
            <a:r>
              <a:rPr lang="en-US" dirty="0" smtClean="0"/>
              <a:t>As students are working, targeted students are issued a ‘speeding ticket’. This acts as a reminder to take time in their work. </a:t>
            </a:r>
            <a:endParaRPr lang="en-US" dirty="0" smtClean="0"/>
          </a:p>
          <a:p>
            <a:pPr marL="285750" indent="-285750">
              <a:buFont typeface="Arial" panose="020B0604020202020204" pitchFamily="34" charset="0"/>
              <a:buChar char="•"/>
            </a:pPr>
            <a:r>
              <a:rPr lang="en-US" dirty="0" smtClean="0"/>
              <a:t>Students are then asked to complete the task with more detail or better presentation – as a form of direct teacher feedback.</a:t>
            </a:r>
            <a:endParaRPr lang="en-US" dirty="0" smtClean="0"/>
          </a:p>
          <a:p>
            <a:pPr marL="285750" indent="-285750">
              <a:buFont typeface="Arial" panose="020B0604020202020204" pitchFamily="34" charset="0"/>
              <a:buChar char="•"/>
            </a:pPr>
            <a:r>
              <a:rPr lang="en-US" dirty="0" smtClean="0"/>
              <a:t>Templates can be downloaded from here: </a:t>
            </a:r>
            <a:r>
              <a:rPr lang="en-US" dirty="0" smtClean="0">
                <a:hlinkClick r:id="rId1"/>
              </a:rPr>
              <a:t>https://www.tes.com/teaching-resource/literacy-leader-spag-watch-presentation-police-and-speeding-tickets-11305755</a:t>
            </a:r>
            <a:r>
              <a:rPr lang="en-US" dirty="0" smtClean="0"/>
              <a:t> </a:t>
            </a:r>
            <a:endParaRPr lang="en-US" dirty="0" smtClean="0"/>
          </a:p>
          <a:p>
            <a:pPr marL="285750" indent="-285750">
              <a:buFont typeface="Arial" panose="020B0604020202020204" pitchFamily="34" charset="0"/>
              <a:buChar char="•"/>
            </a:pPr>
            <a:r>
              <a:rPr lang="en-US" dirty="0" smtClean="0"/>
              <a:t>Inspired by: </a:t>
            </a:r>
            <a:r>
              <a:rPr lang="en-US" dirty="0" smtClean="0">
                <a:hlinkClick r:id="rId2"/>
              </a:rPr>
              <a:t>https://lovetoteach87.com/2016/05/31/speeding-tickets-in-the-classroom/</a:t>
            </a:r>
            <a:r>
              <a:rPr lang="en-US" dirty="0" smtClean="0"/>
              <a:t> </a:t>
            </a:r>
            <a:endParaRPr lang="en-US" dirty="0" smtClean="0"/>
          </a:p>
          <a:p>
            <a:pPr marL="285750" indent="-285750">
              <a:buFont typeface="Arial" panose="020B0604020202020204" pitchFamily="34" charset="0"/>
              <a:buChar char="•"/>
            </a:pPr>
            <a:r>
              <a:rPr lang="en-US" dirty="0" smtClean="0"/>
              <a:t>Book version: </a:t>
            </a:r>
            <a:r>
              <a:rPr lang="en-US" dirty="0" smtClean="0">
                <a:hlinkClick r:id="rId3"/>
              </a:rPr>
              <a:t>https://www.tes.com/teaching-resource/literacy-speeding-ticket-11317997</a:t>
            </a:r>
            <a:r>
              <a:rPr lang="en-US" dirty="0" smtClean="0"/>
              <a:t> </a:t>
            </a:r>
            <a:endParaRPr lang="en-US" dirty="0" smtClean="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40628"/>
          <a:stretch>
            <a:fillRect/>
          </a:stretch>
        </p:blipFill>
        <p:spPr>
          <a:xfrm>
            <a:off x="5173871" y="2133306"/>
            <a:ext cx="3757933" cy="4724694"/>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8980" b="32189"/>
          <a:stretch>
            <a:fillRect/>
          </a:stretch>
        </p:blipFill>
        <p:spPr>
          <a:xfrm>
            <a:off x="6748200" y="0"/>
            <a:ext cx="2395800" cy="295639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232229"/>
            <a:ext cx="5239656" cy="986971"/>
          </a:xfrm>
          <a:prstGeom prst="homePlate">
            <a:avLst>
              <a:gd name="adj" fmla="val 52892"/>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latin typeface="Arial" panose="020B0604020202020204" pitchFamily="34" charset="0"/>
                <a:ea typeface="Arial" panose="020B0604020202020204" pitchFamily="34" charset="0"/>
                <a:cs typeface="Arial" panose="020B0604020202020204" pitchFamily="34" charset="0"/>
              </a:rPr>
              <a:t>3. The margin</a:t>
            </a:r>
            <a:endParaRPr lang="en-US" sz="36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
        <p:nvSpPr>
          <p:cNvPr id="9" name="TextBox 8"/>
          <p:cNvSpPr txBox="1"/>
          <p:nvPr/>
        </p:nvSpPr>
        <p:spPr>
          <a:xfrm>
            <a:off x="172193" y="1502688"/>
            <a:ext cx="4544949" cy="507831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When circulating the room, it is clear to see which boys are working slower than others </a:t>
            </a:r>
            <a:endParaRPr lang="en-US" dirty="0" smtClean="0"/>
          </a:p>
          <a:p>
            <a:pPr marL="285750" indent="-285750">
              <a:buFont typeface="Arial" panose="020B0604020202020204" pitchFamily="34" charset="0"/>
              <a:buChar char="•"/>
            </a:pPr>
            <a:r>
              <a:rPr lang="en-US" dirty="0" smtClean="0"/>
              <a:t>Strategy 1: Mark in the margin with a simple dot where the student has gotten up to. Explain to the student you will review their work in 5 minutes time and would like to see/hear what they have done since. The dot acts like an accountability measure. This is inspired by this post: </a:t>
            </a:r>
            <a:r>
              <a:rPr lang="en-US" dirty="0" smtClean="0">
                <a:hlinkClick r:id="rId1"/>
              </a:rPr>
              <a:t>https://www.tes.com/news/school-news/breaking-views/quick-qa-how-ensure-all-your-pupils-work-equally-hard-your-lessons</a:t>
            </a:r>
            <a:r>
              <a:rPr lang="en-US" dirty="0" smtClean="0"/>
              <a:t> </a:t>
            </a:r>
            <a:endParaRPr lang="en-US" dirty="0" smtClean="0"/>
          </a:p>
          <a:p>
            <a:pPr marL="285750" indent="-285750">
              <a:buFont typeface="Arial" panose="020B0604020202020204" pitchFamily="34" charset="0"/>
              <a:buChar char="•"/>
            </a:pPr>
            <a:r>
              <a:rPr lang="en-US" dirty="0" smtClean="0"/>
              <a:t>Strategy 2: Write the time down the margin where you’d expect the student to be up to and by when. These manageable sized chunks act as mini targets for the students.</a:t>
            </a:r>
            <a:endParaRPr lang="en-US" dirty="0" smtClean="0"/>
          </a:p>
        </p:txBody>
      </p:sp>
      <p:pic>
        <p:nvPicPr>
          <p:cNvPr id="4" name="Picture 3"/>
          <p:cNvPicPr>
            <a:picLocks noChangeAspect="1"/>
          </p:cNvPicPr>
          <p:nvPr/>
        </p:nvPicPr>
        <p:blipFill rotWithShape="1">
          <a:blip r:embed="rId2"/>
          <a:srcRect b="20358"/>
          <a:stretch>
            <a:fillRect/>
          </a:stretch>
        </p:blipFill>
        <p:spPr>
          <a:xfrm>
            <a:off x="4852128" y="1763101"/>
            <a:ext cx="4291872" cy="4557485"/>
          </a:xfrm>
          <a:prstGeom prst="rect">
            <a:avLst/>
          </a:prstGeom>
        </p:spPr>
      </p:pic>
      <p:sp>
        <p:nvSpPr>
          <p:cNvPr id="5" name="Oval 4"/>
          <p:cNvSpPr/>
          <p:nvPr/>
        </p:nvSpPr>
        <p:spPr>
          <a:xfrm>
            <a:off x="5471886" y="3091543"/>
            <a:ext cx="203200" cy="18868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103836" y="3887954"/>
            <a:ext cx="736099" cy="307777"/>
          </a:xfrm>
          <a:prstGeom prst="rect">
            <a:avLst/>
          </a:prstGeom>
          <a:noFill/>
        </p:spPr>
        <p:txBody>
          <a:bodyPr wrap="none" rtlCol="0">
            <a:spAutoFit/>
          </a:bodyPr>
          <a:lstStyle/>
          <a:p>
            <a:r>
              <a:rPr lang="en-US" sz="1400" b="1" dirty="0" smtClean="0"/>
              <a:t>9:45am</a:t>
            </a:r>
            <a:endParaRPr lang="en-US" sz="1400" b="1" dirty="0"/>
          </a:p>
        </p:txBody>
      </p:sp>
      <p:sp>
        <p:nvSpPr>
          <p:cNvPr id="10" name="TextBox 9"/>
          <p:cNvSpPr txBox="1"/>
          <p:nvPr/>
        </p:nvSpPr>
        <p:spPr>
          <a:xfrm>
            <a:off x="5002236" y="4739632"/>
            <a:ext cx="742511" cy="307777"/>
          </a:xfrm>
          <a:prstGeom prst="rect">
            <a:avLst/>
          </a:prstGeom>
          <a:noFill/>
        </p:spPr>
        <p:txBody>
          <a:bodyPr wrap="none" rtlCol="0">
            <a:spAutoFit/>
          </a:bodyPr>
          <a:lstStyle/>
          <a:p>
            <a:r>
              <a:rPr lang="en-US" sz="1400" b="1" dirty="0" smtClean="0"/>
              <a:t>9:55am</a:t>
            </a:r>
            <a:endParaRPr lang="en-US" sz="14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232229"/>
            <a:ext cx="8940799" cy="986971"/>
          </a:xfrm>
          <a:prstGeom prst="homePlate">
            <a:avLst>
              <a:gd name="adj" fmla="val 52892"/>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latin typeface="Arial" panose="020B0604020202020204" pitchFamily="34" charset="0"/>
                <a:ea typeface="Arial" panose="020B0604020202020204" pitchFamily="34" charset="0"/>
                <a:cs typeface="Arial" panose="020B0604020202020204" pitchFamily="34" charset="0"/>
              </a:rPr>
              <a:t>4. Live marking/instant feedback</a:t>
            </a:r>
            <a:endParaRPr lang="en-US" sz="36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
        <p:nvSpPr>
          <p:cNvPr id="9" name="TextBox 8"/>
          <p:cNvSpPr txBox="1"/>
          <p:nvPr/>
        </p:nvSpPr>
        <p:spPr>
          <a:xfrm>
            <a:off x="172194" y="1502688"/>
            <a:ext cx="3108036" cy="452431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Simple but highly effective strategy - when circulating the room, carry your marking pen with you and mark/give feedback to your targeted students. Boys thrive on instant feedback</a:t>
            </a:r>
            <a:endParaRPr lang="en-US" dirty="0" smtClean="0"/>
          </a:p>
          <a:p>
            <a:pPr marL="285750" indent="-285750">
              <a:buFont typeface="Arial" panose="020B0604020202020204" pitchFamily="34" charset="0"/>
              <a:buChar char="•"/>
            </a:pPr>
            <a:r>
              <a:rPr lang="en-US" dirty="0" smtClean="0"/>
              <a:t>Students can then respond to this feedback instantly within the lesson rather than waiting for the next time you see them</a:t>
            </a:r>
            <a:endParaRPr lang="en-US" dirty="0" smtClean="0"/>
          </a:p>
          <a:p>
            <a:pPr marL="285750" indent="-285750">
              <a:buFont typeface="Arial" panose="020B0604020202020204" pitchFamily="34" charset="0"/>
              <a:buChar char="•"/>
            </a:pPr>
            <a:r>
              <a:rPr lang="en-US" dirty="0" smtClean="0"/>
              <a:t>Also means more self assessment/student reflection in your books quicker!</a:t>
            </a:r>
            <a:endParaRPr lang="en-US" dirty="0" smtClean="0"/>
          </a:p>
        </p:txBody>
      </p:sp>
      <p:pic>
        <p:nvPicPr>
          <p:cNvPr id="2" name="Picture 1"/>
          <p:cNvPicPr>
            <a:picLocks noChangeAspect="1"/>
          </p:cNvPicPr>
          <p:nvPr/>
        </p:nvPicPr>
        <p:blipFill>
          <a:blip r:embed="rId1"/>
          <a:stretch>
            <a:fillRect/>
          </a:stretch>
        </p:blipFill>
        <p:spPr>
          <a:xfrm rot="16200000">
            <a:off x="3987802" y="1061014"/>
            <a:ext cx="4245425" cy="5660567"/>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232229"/>
            <a:ext cx="5239656" cy="986971"/>
          </a:xfrm>
          <a:prstGeom prst="homePlate">
            <a:avLst>
              <a:gd name="adj" fmla="val 52892"/>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latin typeface="Arial" panose="020B0604020202020204" pitchFamily="34" charset="0"/>
                <a:ea typeface="Arial" panose="020B0604020202020204" pitchFamily="34" charset="0"/>
                <a:cs typeface="Arial" panose="020B0604020202020204" pitchFamily="34" charset="0"/>
              </a:rPr>
              <a:t>5. Questioning props</a:t>
            </a:r>
            <a:endParaRPr lang="en-US" sz="36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
        <p:nvSpPr>
          <p:cNvPr id="9" name="TextBox 8"/>
          <p:cNvSpPr txBox="1"/>
          <p:nvPr/>
        </p:nvSpPr>
        <p:spPr>
          <a:xfrm>
            <a:off x="172194" y="1502688"/>
            <a:ext cx="4007920"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Throwing a ball to the targeted students to answer questions</a:t>
            </a:r>
            <a:endParaRPr lang="en-US" dirty="0" smtClean="0"/>
          </a:p>
          <a:p>
            <a:pPr marL="285750" indent="-285750">
              <a:buFont typeface="Arial" panose="020B0604020202020204" pitchFamily="34" charset="0"/>
              <a:buChar char="•"/>
            </a:pPr>
            <a:r>
              <a:rPr lang="en-US" dirty="0" smtClean="0"/>
              <a:t>Can throw the ball to the next person to answer the next question</a:t>
            </a:r>
            <a:endParaRPr lang="en-US" dirty="0" smtClean="0"/>
          </a:p>
          <a:p>
            <a:pPr marL="285750" indent="-285750">
              <a:buFont typeface="Arial" panose="020B0604020202020204" pitchFamily="34" charset="0"/>
              <a:buChar char="•"/>
            </a:pPr>
            <a:r>
              <a:rPr lang="en-US" dirty="0" smtClean="0"/>
              <a:t>Allows boys to be active and use their energy appropriately in the classroom</a:t>
            </a:r>
            <a:endParaRPr lang="en-US" dirty="0" smtClean="0"/>
          </a:p>
          <a:p>
            <a:pPr marL="285750" indent="-285750">
              <a:buFont typeface="Arial" panose="020B0604020202020204" pitchFamily="34" charset="0"/>
              <a:buChar char="•"/>
            </a:pPr>
            <a:r>
              <a:rPr lang="en-US" dirty="0" smtClean="0"/>
              <a:t>Allows for random questioning (by peers) and targeted questioning (by teacher)</a:t>
            </a:r>
            <a:endParaRPr lang="en-US" dirty="0" smtClean="0"/>
          </a:p>
          <a:p>
            <a:pPr marL="285750" indent="-285750">
              <a:buFont typeface="Arial" panose="020B0604020202020204" pitchFamily="34" charset="0"/>
              <a:buChar char="•"/>
            </a:pPr>
            <a:r>
              <a:rPr lang="en-US" dirty="0" smtClean="0"/>
              <a:t>An alternative is ‘popcorn questioning’ where students call another students name to answer the next question (although this is far less physical)</a:t>
            </a:r>
            <a:endParaRPr lang="en-US" dirty="0"/>
          </a:p>
        </p:txBody>
      </p:sp>
      <p:pic>
        <p:nvPicPr>
          <p:cNvPr id="2" name="Picture 1"/>
          <p:cNvPicPr>
            <a:picLocks noChangeAspect="1"/>
          </p:cNvPicPr>
          <p:nvPr/>
        </p:nvPicPr>
        <p:blipFill>
          <a:blip r:embed="rId1"/>
          <a:stretch>
            <a:fillRect/>
          </a:stretch>
        </p:blipFill>
        <p:spPr>
          <a:xfrm>
            <a:off x="4934857" y="3106057"/>
            <a:ext cx="3751943" cy="3751943"/>
          </a:xfrm>
          <a:prstGeom prst="rect">
            <a:avLst/>
          </a:prstGeom>
        </p:spPr>
      </p:pic>
      <p:pic>
        <p:nvPicPr>
          <p:cNvPr id="4" name="Picture 3"/>
          <p:cNvPicPr>
            <a:picLocks noChangeAspect="1"/>
          </p:cNvPicPr>
          <p:nvPr/>
        </p:nvPicPr>
        <p:blipFill>
          <a:blip r:embed="rId2"/>
          <a:stretch>
            <a:fillRect/>
          </a:stretch>
        </p:blipFill>
        <p:spPr>
          <a:xfrm>
            <a:off x="5239656" y="222885"/>
            <a:ext cx="3904343" cy="273792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232229"/>
            <a:ext cx="5239656" cy="986971"/>
          </a:xfrm>
          <a:prstGeom prst="homePlate">
            <a:avLst>
              <a:gd name="adj" fmla="val 52892"/>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latin typeface="Arial" panose="020B0604020202020204" pitchFamily="34" charset="0"/>
                <a:ea typeface="Arial" panose="020B0604020202020204" pitchFamily="34" charset="0"/>
                <a:cs typeface="Arial" panose="020B0604020202020204" pitchFamily="34" charset="0"/>
              </a:rPr>
              <a:t>6. Role Play</a:t>
            </a:r>
            <a:endParaRPr lang="en-US" sz="36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
        <p:nvSpPr>
          <p:cNvPr id="9" name="TextBox 8"/>
          <p:cNvSpPr txBox="1"/>
          <p:nvPr/>
        </p:nvSpPr>
        <p:spPr>
          <a:xfrm>
            <a:off x="172193" y="1502688"/>
            <a:ext cx="4109521" cy="452431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Give targeted boys ownership and an opportunity to lead within the classroom</a:t>
            </a:r>
            <a:endParaRPr lang="en-US" dirty="0" smtClean="0"/>
          </a:p>
          <a:p>
            <a:pPr marL="285750" indent="-285750">
              <a:buFont typeface="Arial" panose="020B0604020202020204" pitchFamily="34" charset="0"/>
              <a:buChar char="•"/>
            </a:pPr>
            <a:r>
              <a:rPr lang="en-US" dirty="0" smtClean="0"/>
              <a:t>Students have 5-10 minutes to read an information sheet provided by the teacher outside the classroom</a:t>
            </a:r>
            <a:endParaRPr lang="en-US" dirty="0" smtClean="0"/>
          </a:p>
          <a:p>
            <a:pPr marL="285750" indent="-285750">
              <a:buFont typeface="Arial" panose="020B0604020202020204" pitchFamily="34" charset="0"/>
              <a:buChar char="•"/>
            </a:pPr>
            <a:r>
              <a:rPr lang="en-US" dirty="0" smtClean="0"/>
              <a:t>They then come back in and present this to to the rest of the class, in character!</a:t>
            </a:r>
            <a:endParaRPr lang="en-US" dirty="0"/>
          </a:p>
          <a:p>
            <a:pPr marL="285750" indent="-285750">
              <a:buFont typeface="Arial" panose="020B0604020202020204" pitchFamily="34" charset="0"/>
              <a:buChar char="•"/>
            </a:pPr>
            <a:r>
              <a:rPr lang="en-US" dirty="0" smtClean="0"/>
              <a:t>Students can then ‘hot seat’ and ask questions to the person in character</a:t>
            </a:r>
            <a:endParaRPr lang="en-US" dirty="0" smtClean="0"/>
          </a:p>
          <a:p>
            <a:pPr marL="285750" indent="-285750">
              <a:buFont typeface="Arial" panose="020B0604020202020204" pitchFamily="34" charset="0"/>
              <a:buChar char="•"/>
            </a:pPr>
            <a:r>
              <a:rPr lang="en-US" dirty="0" smtClean="0"/>
              <a:t>This has worked well in history with different historians point of views, and geography acting as different stakeholders. </a:t>
            </a:r>
            <a:endParaRPr lang="en-US" dirty="0" smtClean="0"/>
          </a:p>
          <a:p>
            <a:pPr marL="285750" indent="-285750">
              <a:buFont typeface="Arial" panose="020B0604020202020204" pitchFamily="34" charset="0"/>
              <a:buChar char="•"/>
            </a:pPr>
            <a:r>
              <a:rPr lang="en-US" dirty="0" smtClean="0"/>
              <a:t>Decorative props help too!</a:t>
            </a:r>
            <a:endParaRPr lang="en-US" dirty="0" smtClean="0"/>
          </a:p>
        </p:txBody>
      </p:sp>
      <p:pic>
        <p:nvPicPr>
          <p:cNvPr id="2" name="Picture 1"/>
          <p:cNvPicPr>
            <a:picLocks noChangeAspect="1"/>
          </p:cNvPicPr>
          <p:nvPr/>
        </p:nvPicPr>
        <p:blipFill>
          <a:blip r:embed="rId1"/>
          <a:stretch>
            <a:fillRect/>
          </a:stretch>
        </p:blipFill>
        <p:spPr>
          <a:xfrm>
            <a:off x="5239656" y="129721"/>
            <a:ext cx="3904343" cy="3904343"/>
          </a:xfrm>
          <a:prstGeom prst="rect">
            <a:avLst/>
          </a:prstGeom>
        </p:spPr>
      </p:pic>
      <p:pic>
        <p:nvPicPr>
          <p:cNvPr id="3" name="Picture 2"/>
          <p:cNvPicPr>
            <a:picLocks noChangeAspect="1"/>
          </p:cNvPicPr>
          <p:nvPr/>
        </p:nvPicPr>
        <p:blipFill rotWithShape="1">
          <a:blip r:embed="rId2"/>
          <a:srcRect b="16438"/>
          <a:stretch>
            <a:fillRect/>
          </a:stretch>
        </p:blipFill>
        <p:spPr>
          <a:xfrm>
            <a:off x="5622469" y="4034064"/>
            <a:ext cx="3379455" cy="282393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232229"/>
            <a:ext cx="8969828" cy="986971"/>
          </a:xfrm>
          <a:prstGeom prst="homePlate">
            <a:avLst>
              <a:gd name="adj" fmla="val 52892"/>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latin typeface="Arial" panose="020B0604020202020204" pitchFamily="34" charset="0"/>
                <a:ea typeface="Arial" panose="020B0604020202020204" pitchFamily="34" charset="0"/>
                <a:cs typeface="Arial" panose="020B0604020202020204" pitchFamily="34" charset="0"/>
              </a:rPr>
              <a:t>7. Classroom Environment</a:t>
            </a:r>
            <a:endParaRPr lang="en-US" sz="36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
        <p:nvSpPr>
          <p:cNvPr id="9" name="TextBox 8"/>
          <p:cNvSpPr txBox="1"/>
          <p:nvPr/>
        </p:nvSpPr>
        <p:spPr>
          <a:xfrm>
            <a:off x="172193" y="1502688"/>
            <a:ext cx="8434778" cy="2031325"/>
          </a:xfrm>
          <a:prstGeom prst="rect">
            <a:avLst/>
          </a:prstGeom>
          <a:noFill/>
        </p:spPr>
        <p:txBody>
          <a:bodyPr wrap="square" rtlCol="0">
            <a:spAutoFit/>
          </a:bodyPr>
          <a:lstStyle/>
          <a:p>
            <a:r>
              <a:rPr lang="en-US" dirty="0" smtClean="0">
                <a:latin typeface="Arial" panose="020B0604020202020204" pitchFamily="34" charset="0"/>
                <a:ea typeface="Arial" panose="020B0604020202020204" pitchFamily="34" charset="0"/>
                <a:cs typeface="Arial" panose="020B0604020202020204" pitchFamily="34" charset="0"/>
              </a:rPr>
              <a:t>Prime learning environments for boys:</a:t>
            </a:r>
            <a:endParaRPr lang="en-US" dirty="0" smtClean="0">
              <a:latin typeface="Arial" panose="020B0604020202020204" pitchFamily="34" charset="0"/>
              <a:ea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ea typeface="Arial" panose="020B0604020202020204" pitchFamily="34" charset="0"/>
                <a:cs typeface="Arial" panose="020B0604020202020204" pitchFamily="34" charset="0"/>
              </a:rPr>
              <a:t>Cool </a:t>
            </a:r>
            <a:r>
              <a:rPr lang="en-US" dirty="0" err="1" smtClean="0">
                <a:latin typeface="Arial" panose="020B0604020202020204" pitchFamily="34" charset="0"/>
                <a:ea typeface="Arial" panose="020B0604020202020204" pitchFamily="34" charset="0"/>
                <a:cs typeface="Arial" panose="020B0604020202020204" pitchFamily="34" charset="0"/>
              </a:rPr>
              <a:t>colours</a:t>
            </a:r>
            <a:r>
              <a:rPr lang="en-US" dirty="0" smtClean="0">
                <a:latin typeface="Arial" panose="020B0604020202020204" pitchFamily="34" charset="0"/>
                <a:ea typeface="Arial" panose="020B0604020202020204" pitchFamily="34" charset="0"/>
                <a:cs typeface="Arial" panose="020B0604020202020204" pitchFamily="34" charset="0"/>
              </a:rPr>
              <a:t> (silver, blue,</a:t>
            </a:r>
            <a:r>
              <a:rPr lang="en-US" baseline="0" dirty="0" smtClean="0">
                <a:latin typeface="Arial" panose="020B0604020202020204" pitchFamily="34" charset="0"/>
                <a:ea typeface="Arial" panose="020B0604020202020204" pitchFamily="34" charset="0"/>
                <a:cs typeface="Arial" panose="020B0604020202020204" pitchFamily="34" charset="0"/>
              </a:rPr>
              <a:t> black, grey, brown)</a:t>
            </a:r>
            <a:endParaRPr lang="en-US" dirty="0" smtClean="0">
              <a:latin typeface="Arial" panose="020B0604020202020204" pitchFamily="34" charset="0"/>
              <a:ea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ea typeface="Arial" panose="020B0604020202020204" pitchFamily="34" charset="0"/>
                <a:cs typeface="Arial" panose="020B0604020202020204" pitchFamily="34" charset="0"/>
              </a:rPr>
              <a:t>Bright lights</a:t>
            </a:r>
            <a:endParaRPr lang="en-US" dirty="0" smtClean="0">
              <a:latin typeface="Arial" panose="020B0604020202020204" pitchFamily="34" charset="0"/>
              <a:ea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ea typeface="Arial" panose="020B0604020202020204" pitchFamily="34" charset="0"/>
                <a:cs typeface="Arial" panose="020B0604020202020204" pitchFamily="34" charset="0"/>
              </a:rPr>
              <a:t>Variety of volume to help boys focus</a:t>
            </a:r>
            <a:endParaRPr lang="en-US" dirty="0" smtClean="0">
              <a:latin typeface="Arial" panose="020B0604020202020204" pitchFamily="34" charset="0"/>
              <a:ea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ea typeface="Arial" panose="020B0604020202020204" pitchFamily="34" charset="0"/>
                <a:cs typeface="Arial" panose="020B0604020202020204" pitchFamily="34" charset="0"/>
              </a:rPr>
              <a:t>Teachers need to vary their volume when talking to boys</a:t>
            </a:r>
            <a:endParaRPr lang="en-US" dirty="0" smtClean="0">
              <a:latin typeface="Arial" panose="020B0604020202020204" pitchFamily="34" charset="0"/>
              <a:ea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ea typeface="Arial" panose="020B0604020202020204" pitchFamily="34" charset="0"/>
                <a:cs typeface="Arial" panose="020B0604020202020204" pitchFamily="34" charset="0"/>
              </a:rPr>
              <a:t>Prefer cooler rooms (69 degrees)</a:t>
            </a:r>
            <a:endParaRPr lang="en-US" dirty="0" smtClean="0">
              <a:latin typeface="Arial" panose="020B0604020202020204" pitchFamily="34" charset="0"/>
              <a:ea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smtClean="0">
              <a:latin typeface="Arial" panose="020B0604020202020204" pitchFamily="34" charset="0"/>
              <a:ea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
          <a:stretch>
            <a:fillRect/>
          </a:stretch>
        </p:blipFill>
        <p:spPr>
          <a:xfrm>
            <a:off x="2191658" y="3308047"/>
            <a:ext cx="5080000" cy="3386667"/>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232229"/>
            <a:ext cx="8969828" cy="986971"/>
          </a:xfrm>
          <a:prstGeom prst="homePlate">
            <a:avLst>
              <a:gd name="adj" fmla="val 52892"/>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latin typeface="Arial" panose="020B0604020202020204" pitchFamily="34" charset="0"/>
                <a:ea typeface="Arial" panose="020B0604020202020204" pitchFamily="34" charset="0"/>
                <a:cs typeface="Arial" panose="020B0604020202020204" pitchFamily="34" charset="0"/>
              </a:rPr>
              <a:t>8. Around the room activities</a:t>
            </a:r>
            <a:endParaRPr lang="en-US" sz="36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
        <p:nvSpPr>
          <p:cNvPr id="9" name="TextBox 8"/>
          <p:cNvSpPr txBox="1"/>
          <p:nvPr/>
        </p:nvSpPr>
        <p:spPr>
          <a:xfrm>
            <a:off x="172193" y="1502688"/>
            <a:ext cx="8536378"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Student led learning in its most simple form comes from around the room activities</a:t>
            </a:r>
            <a:endParaRPr lang="en-US" dirty="0" smtClean="0"/>
          </a:p>
          <a:p>
            <a:pPr marL="285750" indent="-285750">
              <a:buFont typeface="Arial" panose="020B0604020202020204" pitchFamily="34" charset="0"/>
              <a:buChar char="•"/>
            </a:pPr>
            <a:r>
              <a:rPr lang="en-US" dirty="0" smtClean="0"/>
              <a:t>Simply give students a table to complete or list of questions to answer, and place the answers/information sheets randomly around the room</a:t>
            </a:r>
            <a:endParaRPr lang="en-US" dirty="0" smtClean="0"/>
          </a:p>
          <a:p>
            <a:pPr marL="285750" indent="-285750">
              <a:buFont typeface="Arial" panose="020B0604020202020204" pitchFamily="34" charset="0"/>
              <a:buChar char="•"/>
            </a:pPr>
            <a:r>
              <a:rPr lang="en-US" dirty="0" smtClean="0"/>
              <a:t>Students are given a time limit to complete such tasks</a:t>
            </a:r>
            <a:endParaRPr lang="en-US" dirty="0" smtClean="0"/>
          </a:p>
          <a:p>
            <a:pPr marL="285750" indent="-285750">
              <a:buFont typeface="Arial" panose="020B0604020202020204" pitchFamily="34" charset="0"/>
              <a:buChar char="•"/>
            </a:pPr>
            <a:r>
              <a:rPr lang="en-US" dirty="0" smtClean="0"/>
              <a:t>Gives opportunities for boys to be active in the classroom, breaks up learning activities in the room (extended writing for example), and gives boys an opportunity to use their energy appropriately in the classroom.</a:t>
            </a:r>
            <a:endParaRPr lang="en-US" dirty="0" smtClean="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21101567">
            <a:off x="422141" y="4086271"/>
            <a:ext cx="3879959" cy="2195949"/>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09737">
            <a:off x="3936217" y="3870975"/>
            <a:ext cx="4758743" cy="265232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232229"/>
            <a:ext cx="8969828" cy="986971"/>
          </a:xfrm>
          <a:prstGeom prst="homePlate">
            <a:avLst>
              <a:gd name="adj" fmla="val 52892"/>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latin typeface="Arial" panose="020B0604020202020204" pitchFamily="34" charset="0"/>
                <a:ea typeface="Arial" panose="020B0604020202020204" pitchFamily="34" charset="0"/>
                <a:cs typeface="Arial" panose="020B0604020202020204" pitchFamily="34" charset="0"/>
              </a:rPr>
              <a:t>9. Around the room resources</a:t>
            </a:r>
            <a:endParaRPr lang="en-US" sz="36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
        <p:nvSpPr>
          <p:cNvPr id="9" name="TextBox 8"/>
          <p:cNvSpPr txBox="1"/>
          <p:nvPr/>
        </p:nvSpPr>
        <p:spPr>
          <a:xfrm>
            <a:off x="172193" y="1502688"/>
            <a:ext cx="8603317"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Similar to the previous strategy, but this time the resources are differentiated</a:t>
            </a:r>
            <a:endParaRPr lang="en-US" dirty="0" smtClean="0"/>
          </a:p>
          <a:p>
            <a:pPr marL="285750" indent="-285750">
              <a:buFont typeface="Arial" panose="020B0604020202020204" pitchFamily="34" charset="0"/>
              <a:buChar char="•"/>
            </a:pPr>
            <a:r>
              <a:rPr lang="en-US" dirty="0" smtClean="0"/>
              <a:t>On one side of the room there are ‘stretch and challenge’ resources, and on the other side there are ‘support and recap’ resources</a:t>
            </a:r>
            <a:endParaRPr lang="en-US" dirty="0" smtClean="0"/>
          </a:p>
          <a:p>
            <a:pPr marL="285750" indent="-285750">
              <a:buFont typeface="Arial" panose="020B0604020202020204" pitchFamily="34" charset="0"/>
              <a:buChar char="•"/>
            </a:pPr>
            <a:r>
              <a:rPr lang="en-US" dirty="0" smtClean="0"/>
              <a:t>This gives students the opportunity to use whichever set of resources they feel most comfortable with, in a non judgmental way  </a:t>
            </a:r>
            <a:endParaRPr lang="en-US" dirty="0" smtClean="0"/>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20447255">
            <a:off x="96018" y="3685982"/>
            <a:ext cx="4466914" cy="2212415"/>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81762">
            <a:off x="4456938" y="3907938"/>
            <a:ext cx="4889369" cy="2186303"/>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4877628" cy="1325563"/>
          </a:xfrm>
        </p:spPr>
        <p:txBody>
          <a:bodyPr>
            <a:normAutofit fontScale="90000"/>
          </a:bodyPr>
          <a:lstStyle/>
          <a:p>
            <a:pPr algn="ctr"/>
            <a:r>
              <a:rPr lang="en-US" smtClean="0">
                <a:solidFill>
                  <a:srgbClr val="00B050"/>
                </a:solidFill>
                <a:latin typeface="Arial" panose="020B0604020202020204" pitchFamily="34" charset="0"/>
                <a:ea typeface="Arial" panose="020B0604020202020204" pitchFamily="34" charset="0"/>
                <a:cs typeface="Arial" panose="020B0604020202020204" pitchFamily="34" charset="0"/>
              </a:rPr>
              <a:t>‘Boys </a:t>
            </a:r>
            <a:r>
              <a:rPr lang="en-US" dirty="0" smtClean="0">
                <a:solidFill>
                  <a:srgbClr val="00B050"/>
                </a:solidFill>
                <a:latin typeface="Arial" panose="020B0604020202020204" pitchFamily="34" charset="0"/>
                <a:ea typeface="Arial" panose="020B0604020202020204" pitchFamily="34" charset="0"/>
                <a:cs typeface="Arial" panose="020B0604020202020204" pitchFamily="34" charset="0"/>
              </a:rPr>
              <a:t>and Girls Learn Differently’ – </a:t>
            </a:r>
            <a:r>
              <a:rPr lang="en-US" dirty="0" err="1" smtClean="0">
                <a:solidFill>
                  <a:srgbClr val="00B050"/>
                </a:solidFill>
                <a:latin typeface="Arial" panose="020B0604020202020204" pitchFamily="34" charset="0"/>
                <a:ea typeface="Arial" panose="020B0604020202020204" pitchFamily="34" charset="0"/>
                <a:cs typeface="Arial" panose="020B0604020202020204" pitchFamily="34" charset="0"/>
              </a:rPr>
              <a:t>Dr</a:t>
            </a:r>
            <a:r>
              <a:rPr lang="en-US" dirty="0" smtClean="0">
                <a:solidFill>
                  <a:srgbClr val="00B050"/>
                </a:solidFill>
                <a:latin typeface="Arial" panose="020B0604020202020204" pitchFamily="34" charset="0"/>
                <a:ea typeface="Arial" panose="020B0604020202020204" pitchFamily="34" charset="0"/>
                <a:cs typeface="Arial" panose="020B0604020202020204" pitchFamily="34" charset="0"/>
              </a:rPr>
              <a:t> Michael </a:t>
            </a:r>
            <a:r>
              <a:rPr lang="en-US" dirty="0" err="1" smtClean="0">
                <a:solidFill>
                  <a:srgbClr val="00B050"/>
                </a:solidFill>
                <a:latin typeface="Arial" panose="020B0604020202020204" pitchFamily="34" charset="0"/>
                <a:ea typeface="Arial" panose="020B0604020202020204" pitchFamily="34" charset="0"/>
                <a:cs typeface="Arial" panose="020B0604020202020204" pitchFamily="34" charset="0"/>
              </a:rPr>
              <a:t>Gurian</a:t>
            </a:r>
            <a:endParaRPr lang="en-US" dirty="0">
              <a:solidFill>
                <a:srgbClr val="00B050"/>
              </a:solidFill>
              <a:latin typeface="Arial" panose="020B0604020202020204" pitchFamily="34" charset="0"/>
              <a:ea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28650" y="2123798"/>
            <a:ext cx="4738480" cy="4396271"/>
          </a:xfrm>
        </p:spPr>
        <p:txBody>
          <a:bodyPr>
            <a:normAutofit/>
          </a:bodyPr>
          <a:lstStyle/>
          <a:p>
            <a:pPr marL="0" indent="0" algn="ctr">
              <a:buNone/>
            </a:pPr>
            <a:r>
              <a:rPr lang="en-US" sz="3200" dirty="0" smtClean="0">
                <a:solidFill>
                  <a:srgbClr val="0070C0"/>
                </a:solidFill>
                <a:latin typeface="Arial" panose="020B0604020202020204" pitchFamily="34" charset="0"/>
                <a:ea typeface="Arial" panose="020B0604020202020204" pitchFamily="34" charset="0"/>
                <a:cs typeface="Arial" panose="020B0604020202020204" pitchFamily="34" charset="0"/>
              </a:rPr>
              <a:t>He believes ”that many poor learners can be turned around if we just acknowledge the differences between boys and girls and re-educate ourselves on how to help them thrive”</a:t>
            </a:r>
            <a:endParaRPr lang="en-US" sz="3200" dirty="0">
              <a:solidFill>
                <a:srgbClr val="0070C0"/>
              </a:solidFill>
              <a:latin typeface="Arial" panose="020B0604020202020204" pitchFamily="34" charset="0"/>
              <a:ea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1"/>
          <a:stretch>
            <a:fillRect/>
          </a:stretch>
        </p:blipFill>
        <p:spPr>
          <a:xfrm>
            <a:off x="6238948" y="14494"/>
            <a:ext cx="2905052" cy="3622260"/>
          </a:xfrm>
          <a:prstGeom prst="rect">
            <a:avLst/>
          </a:prstGeom>
        </p:spPr>
      </p:pic>
      <p:pic>
        <p:nvPicPr>
          <p:cNvPr id="5" name="Picture 4"/>
          <p:cNvPicPr>
            <a:picLocks noChangeAspect="1"/>
          </p:cNvPicPr>
          <p:nvPr/>
        </p:nvPicPr>
        <p:blipFill>
          <a:blip r:embed="rId2"/>
          <a:stretch>
            <a:fillRect/>
          </a:stretch>
        </p:blipFill>
        <p:spPr>
          <a:xfrm>
            <a:off x="5367130" y="3252358"/>
            <a:ext cx="2406170" cy="360564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232229"/>
            <a:ext cx="5239656" cy="986971"/>
          </a:xfrm>
          <a:prstGeom prst="homePlate">
            <a:avLst>
              <a:gd name="adj" fmla="val 52892"/>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latin typeface="Arial" panose="020B0604020202020204" pitchFamily="34" charset="0"/>
                <a:ea typeface="Arial" panose="020B0604020202020204" pitchFamily="34" charset="0"/>
                <a:cs typeface="Arial" panose="020B0604020202020204" pitchFamily="34" charset="0"/>
              </a:rPr>
              <a:t>10. Seating plans</a:t>
            </a:r>
            <a:endParaRPr lang="en-US" sz="36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
        <p:nvSpPr>
          <p:cNvPr id="9" name="TextBox 8"/>
          <p:cNvSpPr txBox="1"/>
          <p:nvPr/>
        </p:nvSpPr>
        <p:spPr>
          <a:xfrm>
            <a:off x="172194" y="1502688"/>
            <a:ext cx="3820258"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Students should be placed in a boy/girl plan (as proven by research to support learners)</a:t>
            </a:r>
            <a:endParaRPr lang="en-US" dirty="0" smtClean="0"/>
          </a:p>
          <a:p>
            <a:pPr marL="285750" indent="-285750">
              <a:buFont typeface="Arial" panose="020B0604020202020204" pitchFamily="34" charset="0"/>
              <a:buChar char="•"/>
            </a:pPr>
            <a:r>
              <a:rPr lang="en-US" dirty="0" smtClean="0"/>
              <a:t>Girls should be seated in the middle or back of the room</a:t>
            </a:r>
            <a:endParaRPr lang="en-US" dirty="0" smtClean="0"/>
          </a:p>
          <a:p>
            <a:pPr marL="285750" indent="-285750">
              <a:buFont typeface="Arial" panose="020B0604020202020204" pitchFamily="34" charset="0"/>
              <a:buChar char="•"/>
            </a:pPr>
            <a:r>
              <a:rPr lang="en-US" dirty="0" smtClean="0"/>
              <a:t>Boys should be sat in the front and center of the room</a:t>
            </a:r>
            <a:endParaRPr lang="en-US" dirty="0" smtClean="0"/>
          </a:p>
          <a:p>
            <a:pPr marL="285750" indent="-285750">
              <a:buFont typeface="Arial" panose="020B0604020202020204" pitchFamily="34" charset="0"/>
              <a:buChar char="•"/>
            </a:pPr>
            <a:r>
              <a:rPr lang="en-US" dirty="0" smtClean="0"/>
              <a:t>Girls can be sat face to face</a:t>
            </a:r>
            <a:endParaRPr lang="en-US" dirty="0" smtClean="0"/>
          </a:p>
          <a:p>
            <a:pPr marL="285750" indent="-285750">
              <a:buFont typeface="Arial" panose="020B0604020202020204" pitchFamily="34" charset="0"/>
              <a:buChar char="•"/>
            </a:pPr>
            <a:r>
              <a:rPr lang="en-US" dirty="0" smtClean="0"/>
              <a:t>Boys should be sat side by side (to avoid conflicts)</a:t>
            </a:r>
            <a:endParaRPr lang="en-US" dirty="0" smtClean="0"/>
          </a:p>
          <a:p>
            <a:pPr marL="285750" indent="-285750">
              <a:buFont typeface="Arial" panose="020B0604020202020204" pitchFamily="34" charset="0"/>
              <a:buChar char="•"/>
            </a:pPr>
            <a:r>
              <a:rPr lang="en-US" dirty="0" err="1" smtClean="0"/>
              <a:t>Classcharts</a:t>
            </a:r>
            <a:r>
              <a:rPr lang="en-US" dirty="0" smtClean="0"/>
              <a:t> can do this automatically, and disperse key groups</a:t>
            </a:r>
            <a:endParaRPr lang="en-US" dirty="0" smtClean="0"/>
          </a:p>
          <a:p>
            <a:pPr marL="285750" indent="-285750">
              <a:buFont typeface="Arial" panose="020B0604020202020204" pitchFamily="34" charset="0"/>
              <a:buChar char="•"/>
            </a:pPr>
            <a:endParaRPr lang="en-US" dirty="0" smtClean="0"/>
          </a:p>
        </p:txBody>
      </p:sp>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t="10359" r="5863"/>
          <a:stretch>
            <a:fillRect/>
          </a:stretch>
        </p:blipFill>
        <p:spPr>
          <a:xfrm>
            <a:off x="5331910" y="232229"/>
            <a:ext cx="3721937" cy="1043188"/>
          </a:xfrm>
          <a:prstGeom prst="rect">
            <a:avLst/>
          </a:prstGeom>
        </p:spPr>
      </p:pic>
      <p:pic>
        <p:nvPicPr>
          <p:cNvPr id="5" name="Picture 4"/>
          <p:cNvPicPr>
            <a:picLocks noChangeAspect="1"/>
          </p:cNvPicPr>
          <p:nvPr/>
        </p:nvPicPr>
        <p:blipFill>
          <a:blip r:embed="rId2"/>
          <a:stretch>
            <a:fillRect/>
          </a:stretch>
        </p:blipFill>
        <p:spPr>
          <a:xfrm>
            <a:off x="4287156" y="1502688"/>
            <a:ext cx="4650781" cy="487465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232229"/>
            <a:ext cx="5239656" cy="986971"/>
          </a:xfrm>
          <a:prstGeom prst="homePlate">
            <a:avLst>
              <a:gd name="adj" fmla="val 52892"/>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latin typeface="Arial" panose="020B0604020202020204" pitchFamily="34" charset="0"/>
                <a:ea typeface="Arial" panose="020B0604020202020204" pitchFamily="34" charset="0"/>
                <a:cs typeface="Arial" panose="020B0604020202020204" pitchFamily="34" charset="0"/>
              </a:rPr>
              <a:t>11. Choice style tasks</a:t>
            </a:r>
            <a:endParaRPr lang="en-US" sz="36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
        <p:nvSpPr>
          <p:cNvPr id="9" name="TextBox 8"/>
          <p:cNvSpPr txBox="1"/>
          <p:nvPr/>
        </p:nvSpPr>
        <p:spPr>
          <a:xfrm>
            <a:off x="172193" y="1502688"/>
            <a:ext cx="4544949"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Give boys choice and autonomy in the activities they’re doing </a:t>
            </a:r>
            <a:endParaRPr lang="en-US" dirty="0" smtClean="0"/>
          </a:p>
          <a:p>
            <a:pPr marL="285750" indent="-285750">
              <a:buFont typeface="Arial" panose="020B0604020202020204" pitchFamily="34" charset="0"/>
              <a:buChar char="•"/>
            </a:pPr>
            <a:endParaRPr lang="en-US" dirty="0" smtClean="0"/>
          </a:p>
          <a:p>
            <a:r>
              <a:rPr lang="en-US" dirty="0" smtClean="0"/>
              <a:t>Tasks can be differentiated by:</a:t>
            </a:r>
            <a:endParaRPr lang="en-US" dirty="0" smtClean="0"/>
          </a:p>
          <a:p>
            <a:pPr marL="285750" indent="-285750">
              <a:buFont typeface="Arial" panose="020B0604020202020204" pitchFamily="34" charset="0"/>
              <a:buChar char="•"/>
            </a:pPr>
            <a:r>
              <a:rPr lang="en-US" dirty="0" smtClean="0"/>
              <a:t>Red, orange, green questions</a:t>
            </a:r>
            <a:endParaRPr lang="en-US" dirty="0" smtClean="0"/>
          </a:p>
          <a:p>
            <a:pPr marL="285750" indent="-285750">
              <a:buFont typeface="Arial" panose="020B0604020202020204" pitchFamily="34" charset="0"/>
              <a:buChar char="•"/>
            </a:pPr>
            <a:r>
              <a:rPr lang="en-US" dirty="0" smtClean="0"/>
              <a:t>Tricky, Trickier, Trickiest activities </a:t>
            </a:r>
            <a:endParaRPr lang="en-US" dirty="0" smtClean="0"/>
          </a:p>
          <a:p>
            <a:pPr marL="285750" indent="-285750">
              <a:buFont typeface="Arial" panose="020B0604020202020204" pitchFamily="34" charset="0"/>
              <a:buChar char="•"/>
            </a:pPr>
            <a:r>
              <a:rPr lang="en-US" dirty="0" smtClean="0"/>
              <a:t>Graded/leveled tiers </a:t>
            </a:r>
            <a:endParaRPr lang="en-US" dirty="0" smtClean="0"/>
          </a:p>
          <a:p>
            <a:pPr marL="285750" indent="-285750">
              <a:buFont typeface="Arial" panose="020B0604020202020204" pitchFamily="34" charset="0"/>
              <a:buChar char="•"/>
            </a:pPr>
            <a:r>
              <a:rPr lang="en-US" dirty="0" smtClean="0"/>
              <a:t>Must, should, could</a:t>
            </a:r>
            <a:endParaRPr lang="en-US" dirty="0" smtClean="0"/>
          </a:p>
          <a:p>
            <a:pPr marL="285750" indent="-285750">
              <a:buFont typeface="Arial" panose="020B0604020202020204" pitchFamily="34" charset="0"/>
              <a:buChar char="•"/>
            </a:pPr>
            <a:r>
              <a:rPr lang="en-US" dirty="0" smtClean="0"/>
              <a:t>All, most, some</a:t>
            </a:r>
            <a:endParaRPr lang="en-US" dirty="0" smtClean="0"/>
          </a:p>
          <a:p>
            <a:pPr marL="285750" indent="-285750">
              <a:buFont typeface="Arial" panose="020B0604020202020204" pitchFamily="34" charset="0"/>
              <a:buChar char="•"/>
            </a:pPr>
            <a:r>
              <a:rPr lang="en-US" dirty="0" smtClean="0"/>
              <a:t>Bronze, silver, gold </a:t>
            </a:r>
            <a:endParaRPr lang="en-US" dirty="0" smtClean="0"/>
          </a:p>
          <a:p>
            <a:pPr marL="285750" indent="-285750">
              <a:buFont typeface="Arial" panose="020B0604020202020204" pitchFamily="34" charset="0"/>
              <a:buChar char="•"/>
            </a:pPr>
            <a:r>
              <a:rPr lang="en-US" dirty="0" smtClean="0"/>
              <a:t>A or B</a:t>
            </a:r>
            <a:endParaRPr lang="en-US" dirty="0" smtClean="0"/>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6994" y="4925497"/>
            <a:ext cx="7770536" cy="1851123"/>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6894" y="0"/>
            <a:ext cx="2541174" cy="249218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2262" y="2492188"/>
            <a:ext cx="4249271" cy="240239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232229"/>
            <a:ext cx="8969828" cy="986971"/>
          </a:xfrm>
          <a:prstGeom prst="homePlate">
            <a:avLst>
              <a:gd name="adj" fmla="val 52892"/>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latin typeface="Arial" panose="020B0604020202020204" pitchFamily="34" charset="0"/>
                <a:ea typeface="Arial" panose="020B0604020202020204" pitchFamily="34" charset="0"/>
                <a:cs typeface="Arial" panose="020B0604020202020204" pitchFamily="34" charset="0"/>
              </a:rPr>
              <a:t>12. Time pressures/competitions</a:t>
            </a:r>
            <a:endParaRPr lang="en-US" sz="36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
        <p:nvSpPr>
          <p:cNvPr id="9" name="TextBox 8"/>
          <p:cNvSpPr txBox="1"/>
          <p:nvPr/>
        </p:nvSpPr>
        <p:spPr>
          <a:xfrm>
            <a:off x="172193" y="1502688"/>
            <a:ext cx="2527464"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Motivation through competition/rewards </a:t>
            </a:r>
            <a:endParaRPr lang="en-US" dirty="0" smtClean="0"/>
          </a:p>
          <a:p>
            <a:pPr marL="285750" indent="-285750">
              <a:buFont typeface="Arial" panose="020B0604020202020204" pitchFamily="34" charset="0"/>
              <a:buChar char="•"/>
            </a:pPr>
            <a:r>
              <a:rPr lang="en-US" dirty="0" smtClean="0"/>
              <a:t>Students select what questions they want to answer</a:t>
            </a:r>
            <a:endParaRPr lang="en-US" dirty="0" smtClean="0"/>
          </a:p>
          <a:p>
            <a:pPr marL="285750" indent="-285750">
              <a:buFont typeface="Arial" panose="020B0604020202020204" pitchFamily="34" charset="0"/>
              <a:buChar char="•"/>
            </a:pPr>
            <a:r>
              <a:rPr lang="en-US" dirty="0" smtClean="0"/>
              <a:t>Points = achievement codes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Timers also work well – visually on the board and verbally from the teacher (“5 minutes left…)</a:t>
            </a:r>
            <a:endParaRPr lang="en-US" dirty="0" smtClean="0"/>
          </a:p>
          <a:p>
            <a:pPr marL="285750" indent="-285750">
              <a:buFont typeface="Arial" panose="020B0604020202020204" pitchFamily="34" charset="0"/>
              <a:buChar char="•"/>
            </a:pPr>
            <a:endParaRPr lang="en-US" dirty="0" smtClean="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95802" y="1770743"/>
            <a:ext cx="6274027" cy="443917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232229"/>
            <a:ext cx="8969828" cy="986971"/>
          </a:xfrm>
          <a:prstGeom prst="homePlate">
            <a:avLst>
              <a:gd name="adj" fmla="val 52892"/>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latin typeface="Arial" panose="020B0604020202020204" pitchFamily="34" charset="0"/>
                <a:ea typeface="Arial" panose="020B0604020202020204" pitchFamily="34" charset="0"/>
                <a:cs typeface="Arial" panose="020B0604020202020204" pitchFamily="34" charset="0"/>
              </a:rPr>
              <a:t>13. Task transitions/instructions</a:t>
            </a:r>
            <a:endParaRPr lang="en-US" sz="36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stretch>
            <a:fillRect/>
          </a:stretch>
        </p:blipFill>
        <p:spPr>
          <a:xfrm>
            <a:off x="0" y="1785257"/>
            <a:ext cx="8857652" cy="5072743"/>
          </a:xfrm>
          <a:prstGeom prst="rect">
            <a:avLst/>
          </a:prstGeom>
        </p:spPr>
      </p:pic>
      <p:sp>
        <p:nvSpPr>
          <p:cNvPr id="9" name="TextBox 8"/>
          <p:cNvSpPr txBox="1"/>
          <p:nvPr/>
        </p:nvSpPr>
        <p:spPr>
          <a:xfrm>
            <a:off x="172193" y="1502688"/>
            <a:ext cx="8667007"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Girls prefer full directions and answering questions before working</a:t>
            </a:r>
            <a:endParaRPr lang="en-US" dirty="0" smtClean="0"/>
          </a:p>
          <a:p>
            <a:pPr marL="285750" indent="-285750">
              <a:buFont typeface="Arial" panose="020B0604020202020204" pitchFamily="34" charset="0"/>
              <a:buChar char="•"/>
            </a:pPr>
            <a:r>
              <a:rPr lang="en-US" dirty="0" smtClean="0"/>
              <a:t>Boys prefer brief directions. Students could start working immediately after instructions are given – so why not plan for it?</a:t>
            </a:r>
            <a:endParaRPr lang="en-US"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b="49275"/>
          <a:stretch>
            <a:fillRect/>
          </a:stretch>
        </p:blipFill>
        <p:spPr>
          <a:xfrm>
            <a:off x="0" y="377686"/>
            <a:ext cx="9131813" cy="614238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t="49565"/>
          <a:stretch>
            <a:fillRect/>
          </a:stretch>
        </p:blipFill>
        <p:spPr>
          <a:xfrm>
            <a:off x="0" y="332100"/>
            <a:ext cx="9193014" cy="614821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solidFill>
                  <a:srgbClr val="00B050"/>
                </a:solidFill>
                <a:latin typeface="Arial" panose="020B0604020202020204" pitchFamily="34" charset="0"/>
                <a:ea typeface="Arial" panose="020B0604020202020204" pitchFamily="34" charset="0"/>
                <a:cs typeface="Arial" panose="020B0604020202020204" pitchFamily="34" charset="0"/>
              </a:rPr>
              <a:t>Dr</a:t>
            </a:r>
            <a:r>
              <a:rPr lang="en-US" dirty="0">
                <a:solidFill>
                  <a:srgbClr val="00B050"/>
                </a:solidFill>
                <a:latin typeface="Arial" panose="020B0604020202020204" pitchFamily="34" charset="0"/>
                <a:ea typeface="Arial" panose="020B0604020202020204" pitchFamily="34" charset="0"/>
                <a:cs typeface="Arial" panose="020B0604020202020204" pitchFamily="34" charset="0"/>
              </a:rPr>
              <a:t> Abigail Norfleet </a:t>
            </a:r>
            <a:r>
              <a:rPr lang="en-US" dirty="0" smtClean="0">
                <a:solidFill>
                  <a:srgbClr val="00B050"/>
                </a:solidFill>
                <a:latin typeface="Arial" panose="020B0604020202020204" pitchFamily="34" charset="0"/>
                <a:ea typeface="Arial" panose="020B0604020202020204" pitchFamily="34" charset="0"/>
                <a:cs typeface="Arial" panose="020B0604020202020204" pitchFamily="34" charset="0"/>
              </a:rPr>
              <a:t>Jones – </a:t>
            </a:r>
            <a:r>
              <a:rPr lang="en-US" dirty="0" smtClean="0">
                <a:solidFill>
                  <a:srgbClr val="0070C0"/>
                </a:solidFill>
                <a:latin typeface="Arial" panose="020B0604020202020204" pitchFamily="34" charset="0"/>
                <a:ea typeface="Arial" panose="020B0604020202020204" pitchFamily="34" charset="0"/>
                <a:cs typeface="Arial" panose="020B0604020202020204" pitchFamily="34" charset="0"/>
              </a:rPr>
              <a:t>‘Teaching the male/female brain’ </a:t>
            </a:r>
            <a:br>
              <a:rPr lang="en-US" dirty="0">
                <a:solidFill>
                  <a:srgbClr val="0070C0"/>
                </a:solidFill>
                <a:latin typeface="Arial" panose="020B0604020202020204" pitchFamily="34" charset="0"/>
                <a:ea typeface="Arial" panose="020B0604020202020204" pitchFamily="34" charset="0"/>
                <a:cs typeface="Arial" panose="020B0604020202020204" pitchFamily="34" charset="0"/>
              </a:rPr>
            </a:br>
            <a:endParaRPr lang="en-US" dirty="0">
              <a:solidFill>
                <a:srgbClr val="0070C0"/>
              </a:solidFill>
              <a:latin typeface="Arial" panose="020B0604020202020204" pitchFamily="34" charset="0"/>
              <a:ea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85" y="1332880"/>
            <a:ext cx="9153385" cy="223080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8" y="3581149"/>
            <a:ext cx="9284030" cy="152756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044" y="5126176"/>
            <a:ext cx="7250571" cy="173182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3383"/>
            <a:ext cx="7886700" cy="626766"/>
          </a:xfrm>
        </p:spPr>
        <p:txBody>
          <a:bodyPr>
            <a:normAutofit fontScale="90000"/>
          </a:bodyPr>
          <a:lstStyle/>
          <a:p>
            <a:pPr algn="ctr"/>
            <a:r>
              <a:rPr lang="en-US" dirty="0" smtClean="0">
                <a:latin typeface="Arial" panose="020B0604020202020204" pitchFamily="34" charset="0"/>
                <a:ea typeface="Arial" panose="020B0604020202020204" pitchFamily="34" charset="0"/>
                <a:cs typeface="Arial" panose="020B0604020202020204" pitchFamily="34" charset="0"/>
              </a:rPr>
              <a:t>Seeing the world differently </a:t>
            </a:r>
            <a:endParaRPr lang="en-US" dirty="0">
              <a:latin typeface="Arial" panose="020B0604020202020204" pitchFamily="34" charset="0"/>
              <a:ea typeface="Arial" panose="020B0604020202020204" pitchFamily="34" charset="0"/>
              <a:cs typeface="Arial" panose="020B0604020202020204" pitchFamily="34" charset="0"/>
            </a:endParaRPr>
          </a:p>
        </p:txBody>
      </p:sp>
      <p:graphicFrame>
        <p:nvGraphicFramePr>
          <p:cNvPr id="7" name="Content Placeholder 6"/>
          <p:cNvGraphicFramePr>
            <a:graphicFrameLocks noGrp="1"/>
          </p:cNvGraphicFramePr>
          <p:nvPr>
            <p:ph idx="1"/>
          </p:nvPr>
        </p:nvGraphicFramePr>
        <p:xfrm>
          <a:off x="225694" y="1243900"/>
          <a:ext cx="8701330" cy="4389120"/>
        </p:xfrm>
        <a:graphic>
          <a:graphicData uri="http://schemas.openxmlformats.org/drawingml/2006/table">
            <a:tbl>
              <a:tblPr firstRow="1" bandRow="1">
                <a:tableStyleId>{5940675A-B579-460E-94D1-54222C63F5DA}</a:tableStyleId>
              </a:tblPr>
              <a:tblGrid>
                <a:gridCol w="4350665"/>
                <a:gridCol w="4350665"/>
              </a:tblGrid>
              <a:tr h="331196">
                <a:tc>
                  <a:txBody>
                    <a:bodyPr/>
                    <a:lstStyle/>
                    <a:p>
                      <a:pPr algn="ctr"/>
                      <a:r>
                        <a:rPr lang="en-US" dirty="0" smtClean="0">
                          <a:latin typeface="Arial" panose="020B0604020202020204" pitchFamily="34" charset="0"/>
                          <a:ea typeface="Arial" panose="020B0604020202020204" pitchFamily="34" charset="0"/>
                          <a:cs typeface="Arial" panose="020B0604020202020204" pitchFamily="34" charset="0"/>
                        </a:rPr>
                        <a:t>Females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F2F92"/>
                    </a:solidFill>
                  </a:tcPr>
                </a:tc>
                <a:tc>
                  <a:txBody>
                    <a:bodyPr/>
                    <a:lstStyle/>
                    <a:p>
                      <a:pPr algn="ctr"/>
                      <a:r>
                        <a:rPr lang="en-US" dirty="0" smtClean="0">
                          <a:latin typeface="Arial" panose="020B0604020202020204" pitchFamily="34" charset="0"/>
                          <a:ea typeface="Arial" panose="020B0604020202020204" pitchFamily="34" charset="0"/>
                          <a:cs typeface="Arial" panose="020B0604020202020204" pitchFamily="34" charset="0"/>
                        </a:rPr>
                        <a:t>Males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00B0F0"/>
                    </a:solidFill>
                  </a:tcPr>
                </a:tc>
              </a:tr>
              <a:tr h="331196">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Objects (nouns)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5D0F4"/>
                    </a:solidFill>
                  </a:tcPr>
                </a:tc>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Objects in motion (verbs)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C7E9F3"/>
                    </a:solidFill>
                  </a:tcPr>
                </a:tc>
              </a:tr>
              <a:tr h="331196">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Warm </a:t>
                      </a:r>
                      <a:r>
                        <a:rPr lang="en-US" dirty="0" err="1" smtClean="0">
                          <a:latin typeface="Arial" panose="020B0604020202020204" pitchFamily="34" charset="0"/>
                          <a:ea typeface="Arial" panose="020B0604020202020204" pitchFamily="34" charset="0"/>
                          <a:cs typeface="Arial" panose="020B0604020202020204" pitchFamily="34" charset="0"/>
                        </a:rPr>
                        <a:t>colours</a:t>
                      </a:r>
                      <a:r>
                        <a:rPr lang="en-US" dirty="0" smtClean="0">
                          <a:latin typeface="Arial" panose="020B0604020202020204" pitchFamily="34" charset="0"/>
                          <a:ea typeface="Arial" panose="020B0604020202020204" pitchFamily="34" charset="0"/>
                          <a:cs typeface="Arial" panose="020B0604020202020204" pitchFamily="34" charset="0"/>
                        </a:rPr>
                        <a:t> (red, yellow, green, orange)</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5D0F4"/>
                    </a:solidFill>
                  </a:tcPr>
                </a:tc>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Cool </a:t>
                      </a:r>
                      <a:r>
                        <a:rPr lang="en-US" dirty="0" err="1" smtClean="0">
                          <a:latin typeface="Arial" panose="020B0604020202020204" pitchFamily="34" charset="0"/>
                          <a:ea typeface="Arial" panose="020B0604020202020204" pitchFamily="34" charset="0"/>
                          <a:cs typeface="Arial" panose="020B0604020202020204" pitchFamily="34" charset="0"/>
                        </a:rPr>
                        <a:t>colours</a:t>
                      </a:r>
                      <a:r>
                        <a:rPr lang="en-US" dirty="0" smtClean="0">
                          <a:latin typeface="Arial" panose="020B0604020202020204" pitchFamily="34" charset="0"/>
                          <a:ea typeface="Arial" panose="020B0604020202020204" pitchFamily="34" charset="0"/>
                          <a:cs typeface="Arial" panose="020B0604020202020204" pitchFamily="34" charset="0"/>
                        </a:rPr>
                        <a:t> (silver, blue,</a:t>
                      </a:r>
                      <a:r>
                        <a:rPr lang="en-US" baseline="0" dirty="0" smtClean="0">
                          <a:latin typeface="Arial" panose="020B0604020202020204" pitchFamily="34" charset="0"/>
                          <a:ea typeface="Arial" panose="020B0604020202020204" pitchFamily="34" charset="0"/>
                          <a:cs typeface="Arial" panose="020B0604020202020204" pitchFamily="34" charset="0"/>
                        </a:rPr>
                        <a:t> black, grey, brown)</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C7E9F3"/>
                    </a:solidFill>
                  </a:tcPr>
                </a:tc>
              </a:tr>
              <a:tr h="331196">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Descriptive </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5D0F4"/>
                    </a:solidFill>
                  </a:tcPr>
                </a:tc>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Inventive </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C7E9F3"/>
                    </a:solidFill>
                  </a:tcPr>
                </a:tc>
              </a:tr>
              <a:tr h="331196">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Active</a:t>
                      </a:r>
                      <a:r>
                        <a:rPr lang="en-US" baseline="0" dirty="0" smtClean="0">
                          <a:latin typeface="Arial" panose="020B0604020202020204" pitchFamily="34" charset="0"/>
                          <a:ea typeface="Arial" panose="020B0604020202020204" pitchFamily="34" charset="0"/>
                          <a:cs typeface="Arial" panose="020B0604020202020204" pitchFamily="34" charset="0"/>
                        </a:rPr>
                        <a:t> in class through writing, discussions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5D0F4"/>
                    </a:solidFill>
                  </a:tcPr>
                </a:tc>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Active</a:t>
                      </a:r>
                      <a:r>
                        <a:rPr lang="en-US" baseline="0" dirty="0" smtClean="0">
                          <a:latin typeface="Arial" panose="020B0604020202020204" pitchFamily="34" charset="0"/>
                          <a:ea typeface="Arial" panose="020B0604020202020204" pitchFamily="34" charset="0"/>
                          <a:cs typeface="Arial" panose="020B0604020202020204" pitchFamily="34" charset="0"/>
                        </a:rPr>
                        <a:t> in class through moving and hands on</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C7E9F3"/>
                    </a:solidFill>
                  </a:tcPr>
                </a:tc>
              </a:tr>
              <a:tr h="331196">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Illustrations</a:t>
                      </a:r>
                      <a:r>
                        <a:rPr lang="en-US" baseline="0" dirty="0" smtClean="0">
                          <a:latin typeface="Arial" panose="020B0604020202020204" pitchFamily="34" charset="0"/>
                          <a:ea typeface="Arial" panose="020B0604020202020204" pitchFamily="34" charset="0"/>
                          <a:cs typeface="Arial" panose="020B0604020202020204" pitchFamily="34" charset="0"/>
                        </a:rPr>
                        <a:t> are highly </a:t>
                      </a:r>
                      <a:r>
                        <a:rPr lang="en-US" baseline="0" dirty="0" err="1" smtClean="0">
                          <a:latin typeface="Arial" panose="020B0604020202020204" pitchFamily="34" charset="0"/>
                          <a:ea typeface="Arial" panose="020B0604020202020204" pitchFamily="34" charset="0"/>
                          <a:cs typeface="Arial" panose="020B0604020202020204" pitchFamily="34" charset="0"/>
                        </a:rPr>
                        <a:t>coloured</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5D0F4"/>
                    </a:solidFill>
                  </a:tcPr>
                </a:tc>
                <a:tc>
                  <a:txBody>
                    <a:bodyPr/>
                    <a:lstStyle/>
                    <a:p>
                      <a:r>
                        <a:rPr lang="en-US" dirty="0" err="1" smtClean="0">
                          <a:latin typeface="Arial" panose="020B0604020202020204" pitchFamily="34" charset="0"/>
                          <a:ea typeface="Arial" panose="020B0604020202020204" pitchFamily="34" charset="0"/>
                          <a:cs typeface="Arial" panose="020B0604020202020204" pitchFamily="34" charset="0"/>
                        </a:rPr>
                        <a:t>Coloured</a:t>
                      </a:r>
                      <a:r>
                        <a:rPr lang="en-US" dirty="0" smtClean="0">
                          <a:latin typeface="Arial" panose="020B0604020202020204" pitchFamily="34" charset="0"/>
                          <a:ea typeface="Arial" panose="020B0604020202020204" pitchFamily="34" charset="0"/>
                          <a:cs typeface="Arial" panose="020B0604020202020204" pitchFamily="34" charset="0"/>
                        </a:rPr>
                        <a:t> illustrations not important</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C7E9F3"/>
                    </a:solidFill>
                  </a:tcPr>
                </a:tc>
              </a:tr>
              <a:tr h="331196">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Female teachers do not move around a lot</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5D0F4"/>
                    </a:solidFill>
                  </a:tcPr>
                </a:tc>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Male teachers move around a lot </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C7E9F3"/>
                    </a:solidFill>
                  </a:tcPr>
                </a:tc>
              </a:tr>
              <a:tr h="331196">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Female teachers have rich, </a:t>
                      </a:r>
                      <a:r>
                        <a:rPr lang="en-US" dirty="0" err="1" smtClean="0">
                          <a:latin typeface="Arial" panose="020B0604020202020204" pitchFamily="34" charset="0"/>
                          <a:ea typeface="Arial" panose="020B0604020202020204" pitchFamily="34" charset="0"/>
                          <a:cs typeface="Arial" panose="020B0604020202020204" pitchFamily="34" charset="0"/>
                        </a:rPr>
                        <a:t>colourful</a:t>
                      </a:r>
                      <a:r>
                        <a:rPr lang="en-US" dirty="0" smtClean="0">
                          <a:latin typeface="Arial" panose="020B0604020202020204" pitchFamily="34" charset="0"/>
                          <a:ea typeface="Arial" panose="020B0604020202020204" pitchFamily="34" charset="0"/>
                          <a:cs typeface="Arial" panose="020B0604020202020204" pitchFamily="34" charset="0"/>
                        </a:rPr>
                        <a:t> classrooms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5D0F4"/>
                    </a:solidFill>
                  </a:tcPr>
                </a:tc>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Male teachers see</a:t>
                      </a:r>
                      <a:r>
                        <a:rPr lang="en-US" baseline="0" dirty="0" smtClean="0">
                          <a:latin typeface="Arial" panose="020B0604020202020204" pitchFamily="34" charset="0"/>
                          <a:ea typeface="Arial" panose="020B0604020202020204" pitchFamily="34" charset="0"/>
                          <a:cs typeface="Arial" panose="020B0604020202020204" pitchFamily="34" charset="0"/>
                        </a:rPr>
                        <a:t> opportunity in energy</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C7E9F3"/>
                    </a:solidFill>
                  </a:tcPr>
                </a:tc>
              </a:tr>
              <a:tr h="331196">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Use 3000K lights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5D0F4"/>
                    </a:solidFill>
                  </a:tcPr>
                </a:tc>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Use</a:t>
                      </a:r>
                      <a:r>
                        <a:rPr lang="en-US" baseline="0" dirty="0" smtClean="0">
                          <a:latin typeface="Arial" panose="020B0604020202020204" pitchFamily="34" charset="0"/>
                          <a:ea typeface="Arial" panose="020B0604020202020204" pitchFamily="34" charset="0"/>
                          <a:cs typeface="Arial" panose="020B0604020202020204" pitchFamily="34" charset="0"/>
                        </a:rPr>
                        <a:t> 4000K lights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C7E9F3"/>
                    </a:solidFill>
                  </a:tcPr>
                </a:tc>
              </a:tr>
            </a:tbl>
          </a:graphicData>
        </a:graphic>
      </p:graphicFrame>
      <p:pic>
        <p:nvPicPr>
          <p:cNvPr id="5" name="Picture 4"/>
          <p:cNvPicPr>
            <a:picLocks noChangeAspect="1"/>
          </p:cNvPicPr>
          <p:nvPr/>
        </p:nvPicPr>
        <p:blipFill>
          <a:blip r:embed="rId1"/>
          <a:stretch>
            <a:fillRect/>
          </a:stretch>
        </p:blipFill>
        <p:spPr>
          <a:xfrm>
            <a:off x="7269566" y="0"/>
            <a:ext cx="1099182" cy="1099182"/>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3383"/>
            <a:ext cx="7886700" cy="626766"/>
          </a:xfrm>
        </p:spPr>
        <p:txBody>
          <a:bodyPr>
            <a:normAutofit fontScale="90000"/>
          </a:bodyPr>
          <a:lstStyle/>
          <a:p>
            <a:pPr algn="ctr"/>
            <a:r>
              <a:rPr lang="en-US" dirty="0" smtClean="0">
                <a:latin typeface="Arial" panose="020B0604020202020204" pitchFamily="34" charset="0"/>
                <a:ea typeface="Arial" panose="020B0604020202020204" pitchFamily="34" charset="0"/>
                <a:cs typeface="Arial" panose="020B0604020202020204" pitchFamily="34" charset="0"/>
              </a:rPr>
              <a:t>Hearing the world differently </a:t>
            </a:r>
            <a:endParaRPr lang="en-US" dirty="0">
              <a:latin typeface="Arial" panose="020B0604020202020204" pitchFamily="34" charset="0"/>
              <a:ea typeface="Arial" panose="020B0604020202020204" pitchFamily="34" charset="0"/>
              <a:cs typeface="Arial" panose="020B0604020202020204" pitchFamily="34" charset="0"/>
            </a:endParaRPr>
          </a:p>
        </p:txBody>
      </p:sp>
      <p:graphicFrame>
        <p:nvGraphicFramePr>
          <p:cNvPr id="7" name="Content Placeholder 6"/>
          <p:cNvGraphicFramePr>
            <a:graphicFrameLocks noGrp="1"/>
          </p:cNvGraphicFramePr>
          <p:nvPr>
            <p:ph idx="1"/>
          </p:nvPr>
        </p:nvGraphicFramePr>
        <p:xfrm>
          <a:off x="225694" y="1243900"/>
          <a:ext cx="8701330" cy="2468880"/>
        </p:xfrm>
        <a:graphic>
          <a:graphicData uri="http://schemas.openxmlformats.org/drawingml/2006/table">
            <a:tbl>
              <a:tblPr firstRow="1" bandRow="1">
                <a:tableStyleId>{5940675A-B579-460E-94D1-54222C63F5DA}</a:tableStyleId>
              </a:tblPr>
              <a:tblGrid>
                <a:gridCol w="4350665"/>
                <a:gridCol w="4350665"/>
              </a:tblGrid>
              <a:tr h="331196">
                <a:tc>
                  <a:txBody>
                    <a:bodyPr/>
                    <a:lstStyle/>
                    <a:p>
                      <a:pPr algn="ctr"/>
                      <a:r>
                        <a:rPr lang="en-US" dirty="0" smtClean="0">
                          <a:latin typeface="Arial" panose="020B0604020202020204" pitchFamily="34" charset="0"/>
                          <a:ea typeface="Arial" panose="020B0604020202020204" pitchFamily="34" charset="0"/>
                          <a:cs typeface="Arial" panose="020B0604020202020204" pitchFamily="34" charset="0"/>
                        </a:rPr>
                        <a:t>Females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F2F92"/>
                    </a:solidFill>
                  </a:tcPr>
                </a:tc>
                <a:tc>
                  <a:txBody>
                    <a:bodyPr/>
                    <a:lstStyle/>
                    <a:p>
                      <a:pPr algn="ctr"/>
                      <a:r>
                        <a:rPr lang="en-US" dirty="0" smtClean="0">
                          <a:latin typeface="Arial" panose="020B0604020202020204" pitchFamily="34" charset="0"/>
                          <a:ea typeface="Arial" panose="020B0604020202020204" pitchFamily="34" charset="0"/>
                          <a:cs typeface="Arial" panose="020B0604020202020204" pitchFamily="34" charset="0"/>
                        </a:rPr>
                        <a:t>Males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00B0F0"/>
                    </a:solidFill>
                  </a:tcPr>
                </a:tc>
              </a:tr>
              <a:tr h="331196">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Hear better than males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5D0F4"/>
                    </a:solidFill>
                  </a:tcPr>
                </a:tc>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Variety of volume to help boys focus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C7E9F3"/>
                    </a:solidFill>
                  </a:tcPr>
                </a:tc>
              </a:tr>
              <a:tr h="331196">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Interprets loud/deep voices as yelling</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5D0F4"/>
                    </a:solidFill>
                  </a:tcPr>
                </a:tc>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Loud</a:t>
                      </a:r>
                      <a:r>
                        <a:rPr lang="en-US" baseline="0" dirty="0" smtClean="0">
                          <a:latin typeface="Arial" panose="020B0604020202020204" pitchFamily="34" charset="0"/>
                          <a:ea typeface="Arial" panose="020B0604020202020204" pitchFamily="34" charset="0"/>
                          <a:cs typeface="Arial" panose="020B0604020202020204" pitchFamily="34" charset="0"/>
                        </a:rPr>
                        <a:t> talk is not uncommon</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C7E9F3"/>
                    </a:solidFill>
                  </a:tcPr>
                </a:tc>
              </a:tr>
              <a:tr h="331196">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Teachers need to be calm and patient when talking to girls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5D0F4"/>
                    </a:solidFill>
                  </a:tcPr>
                </a:tc>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Teachers need to vary their volume when talking to boys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C7E9F3"/>
                    </a:solidFill>
                  </a:tcPr>
                </a:tc>
              </a:tr>
              <a:tr h="331196">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Keep noise distraction to a minimum</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5D0F4"/>
                    </a:solidFill>
                  </a:tcPr>
                </a:tc>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Accept tapping (use squish toys)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C7E9F3"/>
                    </a:solidFill>
                  </a:tcPr>
                </a:tc>
              </a:tr>
              <a:tr h="331196">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Sit girls in the middle or back of the room</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5D0F4"/>
                    </a:solidFill>
                  </a:tcPr>
                </a:tc>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Sit boys front and center of the room</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C7E9F3"/>
                    </a:solidFill>
                  </a:tcPr>
                </a:tc>
              </a:tr>
            </a:tbl>
          </a:graphicData>
        </a:graphic>
      </p:graphicFrame>
      <p:pic>
        <p:nvPicPr>
          <p:cNvPr id="3" name="Picture 2"/>
          <p:cNvPicPr>
            <a:picLocks noChangeAspect="1"/>
          </p:cNvPicPr>
          <p:nvPr/>
        </p:nvPicPr>
        <p:blipFill>
          <a:blip r:embed="rId1"/>
          <a:stretch>
            <a:fillRect/>
          </a:stretch>
        </p:blipFill>
        <p:spPr>
          <a:xfrm>
            <a:off x="7349987" y="18599"/>
            <a:ext cx="1073426" cy="107342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3383"/>
            <a:ext cx="7886700" cy="626766"/>
          </a:xfrm>
        </p:spPr>
        <p:txBody>
          <a:bodyPr>
            <a:normAutofit fontScale="90000"/>
          </a:bodyPr>
          <a:lstStyle/>
          <a:p>
            <a:pPr algn="ctr"/>
            <a:r>
              <a:rPr lang="en-US" dirty="0" smtClean="0">
                <a:latin typeface="Arial" panose="020B0604020202020204" pitchFamily="34" charset="0"/>
                <a:ea typeface="Arial" panose="020B0604020202020204" pitchFamily="34" charset="0"/>
                <a:cs typeface="Arial" panose="020B0604020202020204" pitchFamily="34" charset="0"/>
              </a:rPr>
              <a:t>Engaging the world differently </a:t>
            </a:r>
            <a:endParaRPr lang="en-US" dirty="0">
              <a:latin typeface="Arial" panose="020B0604020202020204" pitchFamily="34" charset="0"/>
              <a:ea typeface="Arial" panose="020B0604020202020204" pitchFamily="34" charset="0"/>
              <a:cs typeface="Arial" panose="020B0604020202020204" pitchFamily="34" charset="0"/>
            </a:endParaRPr>
          </a:p>
        </p:txBody>
      </p:sp>
      <p:graphicFrame>
        <p:nvGraphicFramePr>
          <p:cNvPr id="7" name="Content Placeholder 6"/>
          <p:cNvGraphicFramePr>
            <a:graphicFrameLocks noGrp="1"/>
          </p:cNvGraphicFramePr>
          <p:nvPr>
            <p:ph idx="1"/>
          </p:nvPr>
        </p:nvGraphicFramePr>
        <p:xfrm>
          <a:off x="225694" y="1243900"/>
          <a:ext cx="8701330" cy="5120640"/>
        </p:xfrm>
        <a:graphic>
          <a:graphicData uri="http://schemas.openxmlformats.org/drawingml/2006/table">
            <a:tbl>
              <a:tblPr firstRow="1" bandRow="1">
                <a:tableStyleId>{5940675A-B579-460E-94D1-54222C63F5DA}</a:tableStyleId>
              </a:tblPr>
              <a:tblGrid>
                <a:gridCol w="4350665"/>
                <a:gridCol w="4350665"/>
              </a:tblGrid>
              <a:tr h="331196">
                <a:tc>
                  <a:txBody>
                    <a:bodyPr/>
                    <a:lstStyle/>
                    <a:p>
                      <a:pPr algn="ctr"/>
                      <a:r>
                        <a:rPr lang="en-US" dirty="0" smtClean="0">
                          <a:latin typeface="Arial" panose="020B0604020202020204" pitchFamily="34" charset="0"/>
                          <a:ea typeface="Arial" panose="020B0604020202020204" pitchFamily="34" charset="0"/>
                          <a:cs typeface="Arial" panose="020B0604020202020204" pitchFamily="34" charset="0"/>
                        </a:rPr>
                        <a:t>Females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F2F92"/>
                    </a:solidFill>
                  </a:tcPr>
                </a:tc>
                <a:tc>
                  <a:txBody>
                    <a:bodyPr/>
                    <a:lstStyle/>
                    <a:p>
                      <a:pPr algn="ctr"/>
                      <a:r>
                        <a:rPr lang="en-US" dirty="0" smtClean="0">
                          <a:latin typeface="Arial" panose="020B0604020202020204" pitchFamily="34" charset="0"/>
                          <a:ea typeface="Arial" panose="020B0604020202020204" pitchFamily="34" charset="0"/>
                          <a:cs typeface="Arial" panose="020B0604020202020204" pitchFamily="34" charset="0"/>
                        </a:rPr>
                        <a:t>Males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00B0F0"/>
                    </a:solidFill>
                  </a:tcPr>
                </a:tc>
              </a:tr>
              <a:tr h="331196">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Brain remains alert while seated</a:t>
                      </a:r>
                      <a:r>
                        <a:rPr lang="en-US" baseline="0" dirty="0" smtClean="0">
                          <a:latin typeface="Arial" panose="020B0604020202020204" pitchFamily="34" charset="0"/>
                          <a:ea typeface="Arial" panose="020B0604020202020204" pitchFamily="34" charset="0"/>
                          <a:cs typeface="Arial" panose="020B0604020202020204" pitchFamily="34" charset="0"/>
                        </a:rPr>
                        <a:t> </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5D0F4"/>
                    </a:solidFill>
                  </a:tcPr>
                </a:tc>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Brain needs movement</a:t>
                      </a:r>
                      <a:r>
                        <a:rPr lang="en-US" baseline="0" dirty="0" smtClean="0">
                          <a:latin typeface="Arial" panose="020B0604020202020204" pitchFamily="34" charset="0"/>
                          <a:ea typeface="Arial" panose="020B0604020202020204" pitchFamily="34" charset="0"/>
                          <a:cs typeface="Arial" panose="020B0604020202020204" pitchFamily="34" charset="0"/>
                        </a:rPr>
                        <a:t> to stay alert</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C7E9F3"/>
                    </a:solidFill>
                  </a:tcPr>
                </a:tc>
              </a:tr>
              <a:tr h="331196">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Brain focuses</a:t>
                      </a:r>
                      <a:r>
                        <a:rPr lang="en-US" baseline="0" dirty="0" smtClean="0">
                          <a:latin typeface="Arial" panose="020B0604020202020204" pitchFamily="34" charset="0"/>
                          <a:ea typeface="Arial" panose="020B0604020202020204" pitchFamily="34" charset="0"/>
                          <a:cs typeface="Arial" panose="020B0604020202020204" pitchFamily="34" charset="0"/>
                        </a:rPr>
                        <a:t> on verbal activities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5D0F4"/>
                    </a:solidFill>
                  </a:tcPr>
                </a:tc>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Brain focuses</a:t>
                      </a:r>
                      <a:r>
                        <a:rPr lang="en-US" baseline="0" dirty="0" smtClean="0">
                          <a:latin typeface="Arial" panose="020B0604020202020204" pitchFamily="34" charset="0"/>
                          <a:ea typeface="Arial" panose="020B0604020202020204" pitchFamily="34" charset="0"/>
                          <a:cs typeface="Arial" panose="020B0604020202020204" pitchFamily="34" charset="0"/>
                        </a:rPr>
                        <a:t> on kinesthetic activities </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C7E9F3"/>
                    </a:solidFill>
                  </a:tcPr>
                </a:tc>
              </a:tr>
              <a:tr h="331196">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Engaging girls in discovery where they can discover and process with</a:t>
                      </a:r>
                      <a:r>
                        <a:rPr lang="en-US" baseline="0" dirty="0" smtClean="0">
                          <a:latin typeface="Arial" panose="020B0604020202020204" pitchFamily="34" charset="0"/>
                          <a:ea typeface="Arial" panose="020B0604020202020204" pitchFamily="34" charset="0"/>
                          <a:cs typeface="Arial" panose="020B0604020202020204" pitchFamily="34" charset="0"/>
                        </a:rPr>
                        <a:t> peers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5D0F4"/>
                    </a:solidFill>
                  </a:tcPr>
                </a:tc>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Engage boys energy rather than trying to control it (toss</a:t>
                      </a:r>
                      <a:r>
                        <a:rPr lang="en-US" baseline="0" dirty="0" smtClean="0">
                          <a:latin typeface="Arial" panose="020B0604020202020204" pitchFamily="34" charset="0"/>
                          <a:ea typeface="Arial" panose="020B0604020202020204" pitchFamily="34" charset="0"/>
                          <a:cs typeface="Arial" panose="020B0604020202020204" pitchFamily="34" charset="0"/>
                        </a:rPr>
                        <a:t> ball to answer questions)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C7E9F3"/>
                    </a:solidFill>
                  </a:tcPr>
                </a:tc>
              </a:tr>
              <a:tr h="331196">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Provide extended</a:t>
                      </a:r>
                      <a:r>
                        <a:rPr lang="en-US" baseline="0" dirty="0" smtClean="0">
                          <a:latin typeface="Arial" panose="020B0604020202020204" pitchFamily="34" charset="0"/>
                          <a:ea typeface="Arial" panose="020B0604020202020204" pitchFamily="34" charset="0"/>
                          <a:cs typeface="Arial" panose="020B0604020202020204" pitchFamily="34" charset="0"/>
                        </a:rPr>
                        <a:t> periods of time to complete tasks (lots of time to answer questions)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5D0F4"/>
                    </a:solidFill>
                  </a:tcPr>
                </a:tc>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Boys</a:t>
                      </a:r>
                      <a:r>
                        <a:rPr lang="en-US" baseline="0" dirty="0" smtClean="0">
                          <a:latin typeface="Arial" panose="020B0604020202020204" pitchFamily="34" charset="0"/>
                          <a:ea typeface="Arial" panose="020B0604020202020204" pitchFamily="34" charset="0"/>
                          <a:cs typeface="Arial" panose="020B0604020202020204" pitchFamily="34" charset="0"/>
                        </a:rPr>
                        <a:t> respond better to time pressures and competitions (less wait time for boys)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C7E9F3"/>
                    </a:solidFill>
                  </a:tcPr>
                </a:tc>
              </a:tr>
              <a:tr h="331196">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Give full</a:t>
                      </a:r>
                      <a:r>
                        <a:rPr lang="en-US" baseline="0" dirty="0" smtClean="0">
                          <a:latin typeface="Arial" panose="020B0604020202020204" pitchFamily="34" charset="0"/>
                          <a:ea typeface="Arial" panose="020B0604020202020204" pitchFamily="34" charset="0"/>
                          <a:cs typeface="Arial" panose="020B0604020202020204" pitchFamily="34" charset="0"/>
                        </a:rPr>
                        <a:t> directions and answer questions before working</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5D0F4"/>
                    </a:solidFill>
                  </a:tcPr>
                </a:tc>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Give brief directions and have students start working immediately</a:t>
                      </a:r>
                      <a:r>
                        <a:rPr lang="en-US" baseline="0" dirty="0" smtClean="0">
                          <a:latin typeface="Arial" panose="020B0604020202020204" pitchFamily="34" charset="0"/>
                          <a:ea typeface="Arial" panose="020B0604020202020204" pitchFamily="34" charset="0"/>
                          <a:cs typeface="Arial" panose="020B0604020202020204" pitchFamily="34" charset="0"/>
                        </a:rPr>
                        <a:t> </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C7E9F3"/>
                    </a:solidFill>
                  </a:tcPr>
                </a:tc>
              </a:tr>
              <a:tr h="331196">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Female students sit and work with others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5D0F4"/>
                    </a:solidFill>
                  </a:tcPr>
                </a:tc>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Allow</a:t>
                      </a:r>
                      <a:r>
                        <a:rPr lang="en-US" baseline="0" dirty="0" smtClean="0">
                          <a:latin typeface="Arial" panose="020B0604020202020204" pitchFamily="34" charset="0"/>
                          <a:ea typeface="Arial" panose="020B0604020202020204" pitchFamily="34" charset="0"/>
                          <a:cs typeface="Arial" panose="020B0604020202020204" pitchFamily="34" charset="0"/>
                        </a:rPr>
                        <a:t> standing when taking notes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C7E9F3"/>
                    </a:solidFill>
                  </a:tcPr>
                </a:tc>
              </a:tr>
              <a:tr h="331196">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Prefer warmer rooms (75 degrees)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5D0F4"/>
                    </a:solidFill>
                  </a:tcPr>
                </a:tc>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Prefer cooler rooms (69 degrees)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C7E9F3"/>
                    </a:solidFill>
                  </a:tcPr>
                </a:tc>
              </a:tr>
              <a:tr h="331196">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Encourage risk taking</a:t>
                      </a:r>
                      <a:r>
                        <a:rPr lang="en-US" baseline="0" dirty="0" smtClean="0">
                          <a:latin typeface="Arial" panose="020B0604020202020204" pitchFamily="34" charset="0"/>
                          <a:ea typeface="Arial" panose="020B0604020202020204" pitchFamily="34" charset="0"/>
                          <a:cs typeface="Arial" panose="020B0604020202020204" pitchFamily="34" charset="0"/>
                        </a:rPr>
                        <a:t> with girls</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5D0F4"/>
                    </a:solidFill>
                  </a:tcPr>
                </a:tc>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Boys love choice</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C7E9F3"/>
                    </a:solidFill>
                  </a:tcPr>
                </a:tc>
              </a:tr>
              <a:tr h="331196">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Seat girls face to face</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5D0F4"/>
                    </a:solidFill>
                  </a:tcPr>
                </a:tc>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Sit boys side by side (less conflict)</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C7E9F3"/>
                    </a:solidFill>
                  </a:tcPr>
                </a:tc>
              </a:tr>
              <a:tr h="331196">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Stress decreases blood flow to brain</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F5D0F4"/>
                    </a:solidFill>
                  </a:tcPr>
                </a:tc>
                <a:tc>
                  <a:txBody>
                    <a:bodyPr/>
                    <a:lstStyle/>
                    <a:p>
                      <a:r>
                        <a:rPr lang="en-US" dirty="0" smtClean="0">
                          <a:latin typeface="Arial" panose="020B0604020202020204" pitchFamily="34" charset="0"/>
                          <a:ea typeface="Arial" panose="020B0604020202020204" pitchFamily="34" charset="0"/>
                          <a:cs typeface="Arial" panose="020B0604020202020204" pitchFamily="34" charset="0"/>
                        </a:rPr>
                        <a:t>Stress increases blood</a:t>
                      </a:r>
                      <a:r>
                        <a:rPr lang="en-US" baseline="0" dirty="0" smtClean="0">
                          <a:latin typeface="Arial" panose="020B0604020202020204" pitchFamily="34" charset="0"/>
                          <a:ea typeface="Arial" panose="020B0604020202020204" pitchFamily="34" charset="0"/>
                          <a:cs typeface="Arial" panose="020B0604020202020204" pitchFamily="34" charset="0"/>
                        </a:rPr>
                        <a:t> flow to brain</a:t>
                      </a:r>
                      <a:endParaRPr lang="en-US" dirty="0">
                        <a:latin typeface="Arial" panose="020B0604020202020204" pitchFamily="34" charset="0"/>
                        <a:ea typeface="Arial" panose="020B0604020202020204" pitchFamily="34" charset="0"/>
                        <a:cs typeface="Arial" panose="020B0604020202020204" pitchFamily="34" charset="0"/>
                      </a:endParaRPr>
                    </a:p>
                  </a:txBody>
                  <a:tcPr>
                    <a:solidFill>
                      <a:srgbClr val="C7E9F3"/>
                    </a:solidFill>
                  </a:tcPr>
                </a:tc>
              </a:tr>
            </a:tbl>
          </a:graphicData>
        </a:graphic>
      </p:graphicFrame>
      <p:sp>
        <p:nvSpPr>
          <p:cNvPr id="5" name="Rectangle 4"/>
          <p:cNvSpPr/>
          <p:nvPr/>
        </p:nvSpPr>
        <p:spPr>
          <a:xfrm>
            <a:off x="7332702" y="43571"/>
            <a:ext cx="1107996" cy="1200329"/>
          </a:xfrm>
          <a:prstGeom prst="rect">
            <a:avLst/>
          </a:prstGeom>
        </p:spPr>
        <p:txBody>
          <a:bodyPr wrap="none">
            <a:spAutoFit/>
          </a:bodyPr>
          <a:lstStyle/>
          <a:p>
            <a:pPr fontAlgn="base"/>
            <a:r>
              <a:rPr lang="en-US" sz="7200" b="0" i="0" dirty="0" smtClean="0">
                <a:solidFill>
                  <a:srgbClr val="000000"/>
                </a:solidFill>
                <a:effectLst/>
                <a:latin typeface="Apple Color Emoji" charset="0"/>
              </a:rPr>
              <a:t>💍</a:t>
            </a:r>
            <a:endParaRPr lang="en-US" sz="7200" b="1" i="0" dirty="0">
              <a:solidFill>
                <a:srgbClr val="000000"/>
              </a:solidFill>
              <a:effectLst/>
              <a:latin typeface="Helvetica Neue"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reading </a:t>
            </a:r>
            <a:endParaRPr lang="en-US" dirty="0"/>
          </a:p>
        </p:txBody>
      </p:sp>
      <p:sp>
        <p:nvSpPr>
          <p:cNvPr id="3" name="Content Placeholder 2"/>
          <p:cNvSpPr>
            <a:spLocks noGrp="1"/>
          </p:cNvSpPr>
          <p:nvPr>
            <p:ph idx="1"/>
          </p:nvPr>
        </p:nvSpPr>
        <p:spPr>
          <a:xfrm>
            <a:off x="628650" y="1825625"/>
            <a:ext cx="3863837" cy="4351338"/>
          </a:xfrm>
        </p:spPr>
        <p:txBody>
          <a:bodyPr>
            <a:noAutofit/>
          </a:bodyPr>
          <a:lstStyle/>
          <a:p>
            <a:pPr marL="0" indent="0">
              <a:buNone/>
            </a:pPr>
            <a:r>
              <a:rPr lang="en-US" sz="2000" dirty="0">
                <a:hlinkClick r:id="rId1" invalidUrl="http://webarchive.nationalarchives.gov.uk/20141107071708/https://www.ofsted.gov.uk/sites/default/files/documents/surveys-and-good-practice/b/Boys%27 achievement in secondary schools %28PDF format%29.pdf"/>
              </a:rPr>
              <a:t>http://webarchive.nationalarchives.gov.uk/20141107071708/https://</a:t>
            </a:r>
            <a:r>
              <a:rPr lang="en-US" sz="2000" dirty="0" smtClean="0">
                <a:hlinkClick r:id="rId1" invalidUrl="http://webarchive.nationalarchives.gov.uk/20141107071708/https://www.ofsted.gov.uk/sites/default/files/documents/surveys-and-good-practice/b/Boys%27 achievement in secondary schools %28PDF format%29.pdf"/>
              </a:rPr>
              <a:t>www.ofsted.gov.uk/sites/default/files/documents/surveys-and-good-practice/b/Boys%27%20achievement%20in%20secondary%20schools%20%28PDF%20format%29.pdf</a:t>
            </a:r>
            <a:endParaRPr lang="en-US" sz="2000" dirty="0" smtClean="0"/>
          </a:p>
          <a:p>
            <a:pPr marL="0" indent="0">
              <a:buNone/>
            </a:pPr>
            <a:endParaRPr lang="en-US" sz="2000" dirty="0"/>
          </a:p>
          <a:p>
            <a:pPr marL="0" indent="0">
              <a:buNone/>
            </a:pPr>
            <a:r>
              <a:rPr lang="en-US" sz="2000" dirty="0">
                <a:hlinkClick r:id="rId2"/>
              </a:rPr>
              <a:t>http://webarchive.nationalarchives.gov.uk/20141107070436/http://</a:t>
            </a:r>
            <a:r>
              <a:rPr lang="en-US" sz="2000" dirty="0" smtClean="0">
                <a:hlinkClick r:id="rId2"/>
              </a:rPr>
              <a:t>www.ofsted.gov.uk/resources/boys-achievement-secondary-schools</a:t>
            </a:r>
            <a:r>
              <a:rPr lang="en-US" sz="2000" dirty="0" smtClean="0"/>
              <a:t>  </a:t>
            </a: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411" y="854766"/>
            <a:ext cx="3438939" cy="4915967"/>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8420</Words>
  <Application>WPS Presentation</Application>
  <PresentationFormat>On-screen Show (4:3)</PresentationFormat>
  <Paragraphs>252</Paragraphs>
  <Slides>23</Slides>
  <Notes>7</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23</vt:i4>
      </vt:variant>
    </vt:vector>
  </HeadingPairs>
  <TitlesOfParts>
    <vt:vector size="35" baseType="lpstr">
      <vt:lpstr>Arial</vt:lpstr>
      <vt:lpstr>SimSun</vt:lpstr>
      <vt:lpstr>Wingdings</vt:lpstr>
      <vt:lpstr>Chalkduster</vt:lpstr>
      <vt:lpstr>Segoe Print</vt:lpstr>
      <vt:lpstr>Apple Color Emoji</vt:lpstr>
      <vt:lpstr>Helvetica Neue</vt:lpstr>
      <vt:lpstr>Microsoft YaHei</vt:lpstr>
      <vt:lpstr>Arial Unicode MS</vt:lpstr>
      <vt:lpstr>Calibri Light</vt:lpstr>
      <vt:lpstr>Calibri</vt:lpstr>
      <vt:lpstr>Office Theme</vt:lpstr>
      <vt:lpstr>Raising Boys’ Achievement in secondary schools</vt:lpstr>
      <vt:lpstr>‘Boys and Girls Learn Differently’ – Dr Michael Gurian</vt:lpstr>
      <vt:lpstr>PowerPoint 演示文稿</vt:lpstr>
      <vt:lpstr>PowerPoint 演示文稿</vt:lpstr>
      <vt:lpstr>Dr Abigail Norfleet Jones – ‘Teaching the male/female brain’  </vt:lpstr>
      <vt:lpstr>Seeing the world differently </vt:lpstr>
      <vt:lpstr>Hearing the world differently </vt:lpstr>
      <vt:lpstr>Engaging the world differently </vt:lpstr>
      <vt:lpstr>Useful reading </vt:lpstr>
      <vt:lpstr>Strategies for the classroom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Raising Boys’ Achievement in secondary schools</dc:title>
  <dc:creator>Simran</dc:creator>
  <cp:lastModifiedBy>dhtlb</cp:lastModifiedBy>
  <cp:revision>20</cp:revision>
  <dcterms:created xsi:type="dcterms:W3CDTF">2018-02-18T13:53:00Z</dcterms:created>
  <dcterms:modified xsi:type="dcterms:W3CDTF">2019-11-01T10:14:12Z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2057-11.2.0.8991</vt:lpwstr>
  </property>
</Properties>
</file>